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81" r:id="rId11"/>
    <p:sldId id="282" r:id="rId12"/>
    <p:sldId id="274" r:id="rId13"/>
    <p:sldId id="275" r:id="rId14"/>
    <p:sldId id="276" r:id="rId15"/>
    <p:sldId id="277" r:id="rId16"/>
    <p:sldId id="278" r:id="rId17"/>
    <p:sldId id="280" r:id="rId18"/>
  </p:sldIdLst>
  <p:sldSz cx="12192000" cy="6858000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FAD2E0E-B505-4EF1-B4DD-3B51949180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E727E8-72BE-4A01-B021-EDB1CE8C738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771398-4DAE-4545-B39A-FE668FB0B206}" type="datetimeFigureOut">
              <a:rPr lang="fi-FI" smtClean="0"/>
              <a:t>15.3.2019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D99CEB-486B-434A-A571-295DB75FB5D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04E211-1F80-475A-981F-040684BB722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2B0DBC-F903-4FA0-8E93-EA63EEA786E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75211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FA34B3-53A0-437F-90B3-69730B1EDC88}" type="datetimeFigureOut">
              <a:rPr lang="fi-FI" smtClean="0"/>
              <a:t>15.3.2019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B57D60-3AE6-4EC0-A637-7A94713E56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1624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9pPr>
          </a:lstStyle>
          <a:p>
            <a:r>
              <a:rPr lang="fi-FI" altLang="fi-FI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Johtoinstituutti 2004                                Lead the Way</a:t>
            </a:r>
          </a:p>
        </p:txBody>
      </p:sp>
      <p:sp>
        <p:nvSpPr>
          <p:cNvPr id="512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9pPr>
          </a:lstStyle>
          <a:p>
            <a:fld id="{1C6FCA25-CA2D-4A04-94B6-3692BBC1CE70}" type="slidenum">
              <a:rPr lang="fi-FI" altLang="fi-FI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/>
              <a:t>10</a:t>
            </a:fld>
            <a:endParaRPr lang="fi-FI" altLang="fi-FI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12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538" y="741363"/>
            <a:ext cx="6578600" cy="37020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6357" y="4690269"/>
            <a:ext cx="4984962" cy="44434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 altLang="fi-FI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463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9pPr>
          </a:lstStyle>
          <a:p>
            <a:r>
              <a:rPr lang="fi-FI" altLang="fi-FI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Johtoinstituutti 2004                                Lead the Way</a:t>
            </a:r>
          </a:p>
        </p:txBody>
      </p:sp>
      <p:sp>
        <p:nvSpPr>
          <p:cNvPr id="512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9pPr>
          </a:lstStyle>
          <a:p>
            <a:fld id="{1C6FCA25-CA2D-4A04-94B6-3692BBC1CE70}" type="slidenum">
              <a:rPr lang="fi-FI" altLang="fi-FI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/>
              <a:t>12</a:t>
            </a:fld>
            <a:endParaRPr lang="fi-FI" altLang="fi-FI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12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 altLang="fi-FI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822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9pPr>
          </a:lstStyle>
          <a:p>
            <a:r>
              <a:rPr lang="fi-FI" altLang="fi-FI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Johtoinstituutti 2004                                Lead the Way</a:t>
            </a:r>
          </a:p>
        </p:txBody>
      </p:sp>
      <p:sp>
        <p:nvSpPr>
          <p:cNvPr id="512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9pPr>
          </a:lstStyle>
          <a:p>
            <a:fld id="{1C6FCA25-CA2D-4A04-94B6-3692BBC1CE70}" type="slidenum">
              <a:rPr lang="fi-FI" altLang="fi-FI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/>
              <a:t>14</a:t>
            </a:fld>
            <a:endParaRPr lang="fi-FI" altLang="fi-FI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12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 altLang="fi-FI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6475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2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fi-FI" altLang="fi-FI"/>
              <a:t>Johtoinstituutti 2004                                Lead the Way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84B2000-86C2-4AE8-B6CB-D6DA74D352BE}" type="slidenum">
              <a:rPr lang="fi-FI" altLang="fi-FI"/>
              <a:pPr/>
              <a:t>16</a:t>
            </a:fld>
            <a:endParaRPr lang="fi-FI" altLang="fi-FI"/>
          </a:p>
        </p:txBody>
      </p:sp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0" y="8685213"/>
            <a:ext cx="29670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fi-FI" altLang="fi-FI" sz="1200">
                <a:solidFill>
                  <a:srgbClr val="000000"/>
                </a:solidFill>
              </a:rPr>
              <a:t>Johtoinstituutti 2004                                Lead the Way</a:t>
            </a: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886200" y="8686800"/>
            <a:ext cx="29670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6CA5E5DE-A600-4DB6-9171-21DF2532FA96}" type="slidenum">
              <a:rPr lang="fi-FI" altLang="fi-FI" sz="12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16</a:t>
            </a:fld>
            <a:endParaRPr lang="fi-FI" altLang="fi-FI" sz="1200">
              <a:solidFill>
                <a:srgbClr val="000000"/>
              </a:solidFill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0" y="8685213"/>
            <a:ext cx="2970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fi-FI" altLang="fi-FI" sz="1200">
                <a:solidFill>
                  <a:srgbClr val="000000"/>
                </a:solidFill>
              </a:rPr>
              <a:t>Johtoinstituutti 2004                                Lead the Way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EFE44BEC-93D6-40D5-9386-1C73FCBAB956}" type="slidenum">
              <a:rPr lang="fi-FI" altLang="fi-FI" sz="12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16</a:t>
            </a:fld>
            <a:endParaRPr lang="fi-FI" altLang="fi-FI" sz="1200">
              <a:solidFill>
                <a:srgbClr val="000000"/>
              </a:solidFill>
            </a:endParaRPr>
          </a:p>
        </p:txBody>
      </p:sp>
      <p:sp>
        <p:nvSpPr>
          <p:cNvPr id="4101" name="Rectangle 5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3039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F0590-D03F-4D46-B03C-43E235B438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7F1847-196C-419A-AFE6-4087B154EE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2ADEC2-A4AB-4411-BB9B-F42AACDF2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57005-7C48-41CE-869F-D9961827B169}" type="datetimeFigureOut">
              <a:rPr lang="fi-FI" smtClean="0"/>
              <a:t>15.3.2019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8DF87C-1C53-4BCA-8610-9EB5B6B2C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CE5C3E-6F8B-4F78-9EB9-C0714E2A9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B39D9-7B6C-4D5D-A120-1C9F95F672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3951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78B01-C737-48C6-BCC2-32D300495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A47E5A-A6F1-470A-A62A-D843E0136E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1C15C-30BD-499F-B22D-FDCE68EDA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57005-7C48-41CE-869F-D9961827B169}" type="datetimeFigureOut">
              <a:rPr lang="fi-FI" smtClean="0"/>
              <a:t>15.3.2019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52B0D-E04C-493F-94D5-99709FA88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5F099C-59DE-4724-8F74-E986D3024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B39D9-7B6C-4D5D-A120-1C9F95F672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2379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AC898E-F5E3-4F6D-B65B-0FF19DC189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4C061D-75B8-4B98-9B80-7497AA8DAC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769860-C5A6-45F8-BD13-DF2FB7768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57005-7C48-41CE-869F-D9961827B169}" type="datetimeFigureOut">
              <a:rPr lang="fi-FI" smtClean="0"/>
              <a:t>15.3.2019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12ECB-453E-4165-9B7C-8A7B95581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599583-CF90-4FED-8DA8-AB6F03669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B39D9-7B6C-4D5D-A120-1C9F95F672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4281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3813B-DB1D-493A-B16C-11E91EAED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8F5483-4822-4110-A8A1-77A7BADB7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389737-BD6F-49FB-A4E0-67C5892BC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57005-7C48-41CE-869F-D9961827B169}" type="datetimeFigureOut">
              <a:rPr lang="fi-FI" smtClean="0"/>
              <a:t>15.3.2019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4D6871-4842-4E2C-9EF5-FD48277FC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AFF4FD-0F71-4D90-9791-CF02C4C14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B39D9-7B6C-4D5D-A120-1C9F95F672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1282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A7973-01E5-4B42-9225-DEA7B82F1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22CAFE-DC01-4E7A-BAE4-A5698585C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675CE-5FD0-4A77-9AD8-7A5415A3E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57005-7C48-41CE-869F-D9961827B169}" type="datetimeFigureOut">
              <a:rPr lang="fi-FI" smtClean="0"/>
              <a:t>15.3.2019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09A8C-6916-4AF6-9FC6-FD31E6995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BF56C-F996-4EE2-A3F6-5D94CDADA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B39D9-7B6C-4D5D-A120-1C9F95F672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37791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07671-CC30-466E-9D51-5D8336DF7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BB0116-54F7-456C-AF81-AC9D9D6293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FF3A2B-3FED-452F-B13E-1D3B2C46E8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7F1BF5-9E9D-4BCB-99E4-A46E8AA63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57005-7C48-41CE-869F-D9961827B169}" type="datetimeFigureOut">
              <a:rPr lang="fi-FI" smtClean="0"/>
              <a:t>15.3.2019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AB8DF9-E056-479D-9C13-7BB5D1928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C794C5-1A3F-4808-9EFA-88EA7CBF1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B39D9-7B6C-4D5D-A120-1C9F95F672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7601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4FC11-5286-4B8F-9EC0-1B1F2CB46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B8A070-AFB2-4914-8659-91F1E516D4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7652E5-5DB1-422A-81AC-0A8243F7BB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E6C99A-BDEF-47B8-86E8-7A21F45A0B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26E0B5-A771-4D67-89D1-3E8AA45E2C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BD3D4D-04C7-4D99-90F5-33BDC47AF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57005-7C48-41CE-869F-D9961827B169}" type="datetimeFigureOut">
              <a:rPr lang="fi-FI" smtClean="0"/>
              <a:t>15.3.2019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AEC7D1-8FBF-4202-8E8F-27AAA4B17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B1D5AF-B5F4-4EBA-9C68-47C8A6CBE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B39D9-7B6C-4D5D-A120-1C9F95F672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20433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C0950-9F50-4412-90A4-37AC617DF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5AFE2B-9F5C-47DC-B239-904407FBC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57005-7C48-41CE-869F-D9961827B169}" type="datetimeFigureOut">
              <a:rPr lang="fi-FI" smtClean="0"/>
              <a:t>15.3.2019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BBC837-46CB-4F29-B022-E014406A3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E85976-F504-497F-84B7-E3FE3A53A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B39D9-7B6C-4D5D-A120-1C9F95F672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93605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7CA112-B19B-42D4-8BB7-426A9C2B3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57005-7C48-41CE-869F-D9961827B169}" type="datetimeFigureOut">
              <a:rPr lang="fi-FI" smtClean="0"/>
              <a:t>15.3.2019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D0D5FE-710F-4778-A871-E1131CC33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63E9DC-C97F-4413-A7A4-AC1EEA1E1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B39D9-7B6C-4D5D-A120-1C9F95F672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2697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FCFFF-2600-4C16-890F-2702D6A0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CF75C-58D2-46DB-992E-C5C63914B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A9CBB8-7338-4203-98B5-499B07A9FF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6D6AAC-27D8-4531-926E-50E889CEC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57005-7C48-41CE-869F-D9961827B169}" type="datetimeFigureOut">
              <a:rPr lang="fi-FI" smtClean="0"/>
              <a:t>15.3.2019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E0F321-0CD5-492A-A1DE-6496BBD5E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46A5E9-1792-4D40-AFD4-DD0B3C4EB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B39D9-7B6C-4D5D-A120-1C9F95F672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95609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67ECF-465C-4470-8B3B-48DE50999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637762-8FC2-4B43-BF1C-476F9CFB72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9E1A4A-8F40-401E-9C72-74565DAEAF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4BD2D2-28DE-425B-BD77-CA2431DDF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57005-7C48-41CE-869F-D9961827B169}" type="datetimeFigureOut">
              <a:rPr lang="fi-FI" smtClean="0"/>
              <a:t>15.3.2019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0156DA-669D-4F5B-A910-FA9C51CC6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5423FD-BA9D-470E-B5AA-9BB269B51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B39D9-7B6C-4D5D-A120-1C9F95F672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1267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A2F347-A979-4A58-92D9-E69FBCB08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68E477-26E0-4BAE-81C2-C6E62DB1C8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52CE0-4D3C-4AD6-8E04-427DFEA22F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57005-7C48-41CE-869F-D9961827B169}" type="datetimeFigureOut">
              <a:rPr lang="fi-FI" smtClean="0"/>
              <a:t>15.3.2019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33A127-88F3-460A-BA19-0E5F66517E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88B88-448B-49EA-81C1-36C5ECA5ED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B39D9-7B6C-4D5D-A120-1C9F95F672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84602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tsikko 1">
            <a:extLst>
              <a:ext uri="{FF2B5EF4-FFF2-40B4-BE49-F238E27FC236}">
                <a16:creationId xmlns:a16="http://schemas.microsoft.com/office/drawing/2014/main" id="{5CA6C19B-CBB4-439A-9B7F-0C8304F455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5188" y="3368676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fi-FI" altLang="fi-FI"/>
            </a:br>
            <a:r>
              <a:rPr lang="fi-FI" altLang="fi-FI"/>
              <a:t>Heinolan Isku</a:t>
            </a:r>
          </a:p>
        </p:txBody>
      </p:sp>
      <p:sp>
        <p:nvSpPr>
          <p:cNvPr id="4099" name="Alaotsikko 2">
            <a:extLst>
              <a:ext uri="{FF2B5EF4-FFF2-40B4-BE49-F238E27FC236}">
                <a16:creationId xmlns:a16="http://schemas.microsoft.com/office/drawing/2014/main" id="{CF09F6D0-0C49-487D-AF03-DBD0399FF1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7350" y="4868863"/>
            <a:ext cx="6400800" cy="1752600"/>
          </a:xfrm>
        </p:spPr>
        <p:txBody>
          <a:bodyPr/>
          <a:lstStyle/>
          <a:p>
            <a:r>
              <a:rPr lang="fi-FI" altLang="fi-FI" dirty="0"/>
              <a:t>Toimintasuunnitelma ja talousarvio 2019</a:t>
            </a:r>
          </a:p>
        </p:txBody>
      </p:sp>
      <p:pic>
        <p:nvPicPr>
          <p:cNvPr id="4" name="Picture 5" descr="C:\Users\h00486\Desktop\Iskun logo.PNG">
            <a:extLst>
              <a:ext uri="{FF2B5EF4-FFF2-40B4-BE49-F238E27FC236}">
                <a16:creationId xmlns:a16="http://schemas.microsoft.com/office/drawing/2014/main" id="{D32DB12C-0291-4D94-AC27-7C2C161AA3C0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1" y="1419225"/>
            <a:ext cx="2447925" cy="2160588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87368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Group 2"/>
          <p:cNvGraphicFramePr>
            <a:graphicFrameLocks noGrp="1"/>
          </p:cNvGraphicFramePr>
          <p:nvPr>
            <p:extLst/>
          </p:nvPr>
        </p:nvGraphicFramePr>
        <p:xfrm>
          <a:off x="1647923" y="1373086"/>
          <a:ext cx="8830549" cy="4901989"/>
        </p:xfrm>
        <a:graphic>
          <a:graphicData uri="http://schemas.openxmlformats.org/drawingml/2006/table">
            <a:tbl>
              <a:tblPr/>
              <a:tblGrid>
                <a:gridCol w="1593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83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8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0102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Tavoitteet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fi-FI" altLang="fi-FI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90000" marR="90000" marT="58058" marB="45712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  </a:t>
                      </a:r>
                      <a:r>
                        <a:rPr kumimoji="0" lang="fi-FI" altLang="fi-FI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Toimenpiteet</a:t>
                      </a:r>
                    </a:p>
                  </a:txBody>
                  <a:tcPr marL="90000" marR="90000" marT="59823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</a:t>
                      </a:r>
                      <a:r>
                        <a:rPr kumimoji="0" lang="fi-FI" altLang="fi-FI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Vastuuhlö</a:t>
                      </a:r>
                      <a:endParaRPr kumimoji="0" lang="fi-FI" altLang="fi-FI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fi-FI" altLang="fi-FI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90000" marR="90000" marT="59823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</a:t>
                      </a:r>
                      <a:r>
                        <a:rPr kumimoji="0" lang="fi-FI" altLang="fi-FI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Aikataulu</a:t>
                      </a:r>
                    </a:p>
                  </a:txBody>
                  <a:tcPr marL="90000" marR="90000" marT="59823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   </a:t>
                      </a:r>
                      <a:r>
                        <a:rPr kumimoji="0" lang="fi-FI" altLang="fi-FI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Mittari</a:t>
                      </a:r>
                    </a:p>
                  </a:txBody>
                  <a:tcPr marL="90000" marR="90000" marT="59823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3525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Hiihtokoulut</a:t>
                      </a:r>
                    </a:p>
                  </a:txBody>
                  <a:tcPr marL="90000" marR="90000" marT="55791" marB="45712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panose="020B0604020202020204" pitchFamily="34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fi-FI" altLang="fi-FI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panose="020B0604020202020204" pitchFamily="34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2-3 ohjaajaa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panose="020B0604020202020204" pitchFamily="34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Aikuisten hiihtokoulu</a:t>
                      </a:r>
                    </a:p>
                  </a:txBody>
                  <a:tcPr marL="90000" marR="90000" marT="55791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Tomi Silvonen</a:t>
                      </a:r>
                    </a:p>
                  </a:txBody>
                  <a:tcPr marL="90000" marR="90000" marT="55791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Maanantaisin</a:t>
                      </a:r>
                    </a:p>
                  </a:txBody>
                  <a:tcPr marL="90000" marR="90000" marT="55791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v-SE" altLang="fi-F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O</a:t>
                      </a:r>
                      <a:r>
                        <a:rPr kumimoji="0" lang="fi-FI" altLang="fi-FI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sallistujien</a:t>
                      </a:r>
                      <a:r>
                        <a:rPr kumimoji="0" lang="fi-FI" altLang="fi-F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määrä</a:t>
                      </a:r>
                    </a:p>
                  </a:txBody>
                  <a:tcPr marL="90000" marR="90000" marT="55791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9233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Valmennus</a:t>
                      </a:r>
                    </a:p>
                  </a:txBody>
                  <a:tcPr marL="90000" marR="90000" marT="55791" marB="45712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171450" marR="0" lvl="0" indent="-17145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panose="020B0604020202020204" pitchFamily="34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Tomi Silvonen valmennusryhmä: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panose="020B0604020202020204" pitchFamily="34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v-SE" altLang="fi-FI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Edistyneemmille</a:t>
                      </a:r>
                      <a:r>
                        <a:rPr kumimoji="0" lang="sv-SE" altLang="fi-F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sv-SE" altLang="fi-FI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hiihtokoululaisille</a:t>
                      </a:r>
                      <a:endParaRPr kumimoji="0" lang="fi-FI" altLang="fi-FI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90000" marR="90000" marT="55791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Tomi Silvonen</a:t>
                      </a:r>
                    </a:p>
                  </a:txBody>
                  <a:tcPr marL="90000" marR="90000" marT="55791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Sopimuksen mukaan</a:t>
                      </a:r>
                    </a:p>
                  </a:txBody>
                  <a:tcPr marL="90000" marR="90000" marT="55791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v-SE" altLang="fi-FI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Menestyminen</a:t>
                      </a:r>
                      <a:r>
                        <a:rPr kumimoji="0" lang="sv-SE" altLang="fi-F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sv-SE" altLang="fi-FI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kilpailuissa</a:t>
                      </a:r>
                      <a:endParaRPr kumimoji="0" lang="fi-FI" altLang="fi-FI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90000" marR="90000" marT="55791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3457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Kilpailut</a:t>
                      </a:r>
                    </a:p>
                  </a:txBody>
                  <a:tcPr marL="90000" marR="90000" marT="55791" marB="45712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171450" marR="0" lvl="0" indent="-17145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panose="020B0604020202020204" pitchFamily="34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Sarjahiihdot 4 kpl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panose="020B0604020202020204" pitchFamily="34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mestaruushiihdot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panose="020B0604020202020204" pitchFamily="34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Nappula/</a:t>
                      </a:r>
                      <a:r>
                        <a:rPr kumimoji="0" lang="fi-FI" altLang="fi-FI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hippohiihdot</a:t>
                      </a:r>
                      <a:endParaRPr kumimoji="0" lang="fi-FI" altLang="fi-FI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panose="020B0604020202020204" pitchFamily="34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Viestikisa Raviradalla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panose="020B0604020202020204" pitchFamily="34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Piirikunnallinen kisa </a:t>
                      </a:r>
                    </a:p>
                  </a:txBody>
                  <a:tcPr marL="90000" marR="90000" marT="55791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fi-FI" altLang="fi-F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Kk:n kisan kanssa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fi-FI" altLang="fi-F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(vastuuhenk. Valitaan myöh.)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fi-FI" altLang="fi-FI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Hlan</a:t>
                      </a:r>
                      <a:r>
                        <a:rPr kumimoji="0" lang="fi-FI" altLang="fi-F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Ladun kanssa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fi-FI" altLang="fi-FI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90000" marR="90000" marT="55791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Tammikuusta alkaen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Tiistaisin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fi-FI" altLang="fi-FI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fi-FI" altLang="fi-FI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30.01.2019</a:t>
                      </a:r>
                    </a:p>
                  </a:txBody>
                  <a:tcPr marL="90000" marR="90000" marT="55791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v-SE" altLang="fi-FI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Osallistujamäärä</a:t>
                      </a:r>
                      <a:endParaRPr kumimoji="0" lang="sv-SE" altLang="fi-FI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fi-FI" altLang="fi-FI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90000" marR="90000" marT="55791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2810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fi-FI" altLang="fi-FI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90000" marR="90000" marT="55791" marB="45712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fi-FI" altLang="fi-FI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90000" marR="90000" marT="55791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fi-FI" altLang="fi-FI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90000" marR="90000" marT="55791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fi-FI" altLang="fi-FI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90000" marR="90000" marT="55791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fi-FI" altLang="fi-FI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90000" marR="90000" marT="55791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088" name="Text Box 88"/>
          <p:cNvSpPr txBox="1">
            <a:spLocks noChangeArrowheads="1"/>
          </p:cNvSpPr>
          <p:nvPr/>
        </p:nvSpPr>
        <p:spPr bwMode="auto">
          <a:xfrm>
            <a:off x="1847849" y="546100"/>
            <a:ext cx="6215495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fi-FI" altLang="fi-FI" dirty="0">
                <a:solidFill>
                  <a:srgbClr val="000000"/>
                </a:solidFill>
              </a:rPr>
              <a:t>Toimintasuunnitelma 2019: </a:t>
            </a:r>
            <a:r>
              <a:rPr lang="fi-FI" altLang="fi-FI" dirty="0">
                <a:solidFill>
                  <a:schemeClr val="tx1"/>
                </a:solidFill>
              </a:rPr>
              <a:t>hiihtojaosto</a:t>
            </a:r>
          </a:p>
        </p:txBody>
      </p:sp>
      <p:pic>
        <p:nvPicPr>
          <p:cNvPr id="8" name="Picture 7" descr="C:\Users\h00486\Desktop\Iskun logo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747" y="249265"/>
            <a:ext cx="1184275" cy="965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01695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1631504" y="457641"/>
            <a:ext cx="5002561" cy="73933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l"/>
            <a:r>
              <a:rPr lang="fi-FI" altLang="fi-FI" sz="2800" dirty="0"/>
              <a:t>Talousarvio 2019: </a:t>
            </a:r>
            <a:r>
              <a:rPr lang="fi-FI" altLang="fi-FI" sz="2800" dirty="0" err="1"/>
              <a:t>HiihtoJaosto</a:t>
            </a:r>
            <a:endParaRPr lang="fi-FI" altLang="fi-FI" sz="2800" dirty="0"/>
          </a:p>
        </p:txBody>
      </p:sp>
      <p:pic>
        <p:nvPicPr>
          <p:cNvPr id="5" name="Picture 4" descr="C:\Users\h00486\Desktop\Iskun logo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70570" y="251045"/>
            <a:ext cx="1255712" cy="1152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6765730" y="1795794"/>
          <a:ext cx="4064000" cy="37664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541515088"/>
                    </a:ext>
                  </a:extLst>
                </a:gridCol>
              </a:tblGrid>
              <a:tr h="444997">
                <a:tc>
                  <a:txBody>
                    <a:bodyPr/>
                    <a:lstStyle/>
                    <a:p>
                      <a:r>
                        <a:rPr lang="fi-FI" dirty="0"/>
                        <a:t>MENOT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5249406"/>
                  </a:ext>
                </a:extLst>
              </a:tr>
              <a:tr h="444997">
                <a:tc>
                  <a:txBody>
                    <a:bodyPr/>
                    <a:lstStyle/>
                    <a:p>
                      <a:r>
                        <a:rPr lang="sv-SE" dirty="0" err="1"/>
                        <a:t>Kilpailu</a:t>
                      </a:r>
                      <a:r>
                        <a:rPr lang="sv-SE" dirty="0"/>
                        <a:t> ja </a:t>
                      </a:r>
                      <a:r>
                        <a:rPr lang="sv-SE" dirty="0" err="1"/>
                        <a:t>valmennus</a:t>
                      </a:r>
                      <a:r>
                        <a:rPr lang="sv-SE" dirty="0"/>
                        <a:t>                        650,00     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2355285"/>
                  </a:ext>
                </a:extLst>
              </a:tr>
              <a:tr h="444997">
                <a:tc>
                  <a:txBody>
                    <a:bodyPr/>
                    <a:lstStyle/>
                    <a:p>
                      <a:r>
                        <a:rPr lang="sv-SE" dirty="0" err="1"/>
                        <a:t>Ohjaus</a:t>
                      </a:r>
                      <a:r>
                        <a:rPr lang="sv-SE" dirty="0"/>
                        <a:t> &amp; </a:t>
                      </a:r>
                      <a:r>
                        <a:rPr lang="sv-SE" dirty="0" err="1"/>
                        <a:t>matkakulut</a:t>
                      </a:r>
                      <a:r>
                        <a:rPr lang="sv-SE" dirty="0"/>
                        <a:t>                        350,00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0222673"/>
                  </a:ext>
                </a:extLst>
              </a:tr>
              <a:tr h="444997">
                <a:tc>
                  <a:txBody>
                    <a:bodyPr/>
                    <a:lstStyle/>
                    <a:p>
                      <a:r>
                        <a:rPr lang="sv-SE" dirty="0" err="1"/>
                        <a:t>Palkinnot</a:t>
                      </a:r>
                      <a:r>
                        <a:rPr lang="sv-SE" dirty="0"/>
                        <a:t>                                             250,00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329308"/>
                  </a:ext>
                </a:extLst>
              </a:tr>
              <a:tr h="455042">
                <a:tc>
                  <a:txBody>
                    <a:bodyPr/>
                    <a:lstStyle/>
                    <a:p>
                      <a:r>
                        <a:rPr lang="sv-SE" dirty="0" err="1"/>
                        <a:t>Ilmoitukset</a:t>
                      </a:r>
                      <a:r>
                        <a:rPr lang="sv-SE" dirty="0"/>
                        <a:t>                                          250,00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385835"/>
                  </a:ext>
                </a:extLst>
              </a:tr>
              <a:tr h="482453">
                <a:tc>
                  <a:txBody>
                    <a:bodyPr/>
                    <a:lstStyle/>
                    <a:p>
                      <a:r>
                        <a:rPr lang="sv-SE" dirty="0" err="1"/>
                        <a:t>Jäsenmaksut</a:t>
                      </a:r>
                      <a:r>
                        <a:rPr lang="sv-SE" dirty="0"/>
                        <a:t>                                       100,00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366894"/>
                  </a:ext>
                </a:extLst>
              </a:tr>
              <a:tr h="604007">
                <a:tc>
                  <a:txBody>
                    <a:bodyPr/>
                    <a:lstStyle/>
                    <a:p>
                      <a:r>
                        <a:rPr lang="sv-SE" dirty="0" err="1"/>
                        <a:t>Muut</a:t>
                      </a:r>
                      <a:r>
                        <a:rPr lang="sv-SE" dirty="0"/>
                        <a:t> </a:t>
                      </a:r>
                      <a:r>
                        <a:rPr lang="sv-SE" dirty="0" err="1"/>
                        <a:t>kulut</a:t>
                      </a:r>
                      <a:r>
                        <a:rPr lang="sv-SE" dirty="0"/>
                        <a:t>                                          300,00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710061"/>
                  </a:ext>
                </a:extLst>
              </a:tr>
              <a:tr h="444997">
                <a:tc>
                  <a:txBody>
                    <a:bodyPr/>
                    <a:lstStyle/>
                    <a:p>
                      <a:r>
                        <a:rPr lang="fi-FI" dirty="0"/>
                        <a:t>YHTEENSÄ                                        1.900,00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428609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1829836" y="1795794"/>
          <a:ext cx="4064000" cy="35700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541515088"/>
                    </a:ext>
                  </a:extLst>
                </a:gridCol>
              </a:tblGrid>
              <a:tr h="444997">
                <a:tc>
                  <a:txBody>
                    <a:bodyPr/>
                    <a:lstStyle/>
                    <a:p>
                      <a:r>
                        <a:rPr lang="fi-FI" dirty="0"/>
                        <a:t>TULOT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5249406"/>
                  </a:ext>
                </a:extLst>
              </a:tr>
              <a:tr h="444997">
                <a:tc>
                  <a:txBody>
                    <a:bodyPr/>
                    <a:lstStyle/>
                    <a:p>
                      <a:r>
                        <a:rPr lang="sv-SE" dirty="0" err="1"/>
                        <a:t>Hiihtokoulutulot</a:t>
                      </a:r>
                      <a:r>
                        <a:rPr lang="sv-SE" dirty="0"/>
                        <a:t>                             500,00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2355285"/>
                  </a:ext>
                </a:extLst>
              </a:tr>
              <a:tr h="444997">
                <a:tc>
                  <a:txBody>
                    <a:bodyPr/>
                    <a:lstStyle/>
                    <a:p>
                      <a:r>
                        <a:rPr lang="sv-SE" dirty="0" err="1"/>
                        <a:t>Avustukset</a:t>
                      </a:r>
                      <a:r>
                        <a:rPr lang="sv-SE" dirty="0"/>
                        <a:t>                                      500,00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0222673"/>
                  </a:ext>
                </a:extLst>
              </a:tr>
              <a:tr h="444997">
                <a:tc>
                  <a:txBody>
                    <a:bodyPr/>
                    <a:lstStyle/>
                    <a:p>
                      <a:r>
                        <a:rPr lang="sv-SE" dirty="0" err="1"/>
                        <a:t>Jäsenmaksut</a:t>
                      </a:r>
                      <a:r>
                        <a:rPr lang="sv-SE" dirty="0"/>
                        <a:t>                                   300,00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329308"/>
                  </a:ext>
                </a:extLst>
              </a:tr>
              <a:tr h="455042">
                <a:tc>
                  <a:txBody>
                    <a:bodyPr/>
                    <a:lstStyle/>
                    <a:p>
                      <a:r>
                        <a:rPr lang="sv-SE" dirty="0" err="1"/>
                        <a:t>Muut</a:t>
                      </a:r>
                      <a:r>
                        <a:rPr lang="sv-SE" dirty="0"/>
                        <a:t> </a:t>
                      </a:r>
                      <a:r>
                        <a:rPr lang="sv-SE" dirty="0" err="1"/>
                        <a:t>tuotot</a:t>
                      </a:r>
                      <a:r>
                        <a:rPr lang="sv-SE" dirty="0"/>
                        <a:t>                                    100,00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385835"/>
                  </a:ext>
                </a:extLst>
              </a:tr>
              <a:tr h="444997">
                <a:tc>
                  <a:txBody>
                    <a:bodyPr/>
                    <a:lstStyle/>
                    <a:p>
                      <a:r>
                        <a:rPr lang="fi-FI" dirty="0" err="1"/>
                        <a:t>Kilpailutulot</a:t>
                      </a:r>
                      <a:r>
                        <a:rPr lang="fi-FI" dirty="0"/>
                        <a:t>                                     500,00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366894"/>
                  </a:ext>
                </a:extLst>
              </a:tr>
              <a:tr h="44499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710061"/>
                  </a:ext>
                </a:extLst>
              </a:tr>
              <a:tr h="444997">
                <a:tc>
                  <a:txBody>
                    <a:bodyPr/>
                    <a:lstStyle/>
                    <a:p>
                      <a:r>
                        <a:rPr lang="fi-FI" dirty="0"/>
                        <a:t>YHTEENSÄ                                     1.900,00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428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7901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90890"/>
              </p:ext>
            </p:extLst>
          </p:nvPr>
        </p:nvGraphicFramePr>
        <p:xfrm>
          <a:off x="571501" y="1373086"/>
          <a:ext cx="10958518" cy="5058228"/>
        </p:xfrm>
        <a:graphic>
          <a:graphicData uri="http://schemas.openxmlformats.org/drawingml/2006/table">
            <a:tbl>
              <a:tblPr/>
              <a:tblGrid>
                <a:gridCol w="1977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36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8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0102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Tavoitteet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fi-FI" altLang="fi-FI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90000" marR="90000" marT="58058" marB="45712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  </a:t>
                      </a:r>
                      <a:r>
                        <a:rPr kumimoji="0" lang="fi-FI" altLang="fi-FI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Toimenpiteet</a:t>
                      </a:r>
                    </a:p>
                  </a:txBody>
                  <a:tcPr marL="90000" marR="90000" marT="59823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</a:t>
                      </a:r>
                      <a:r>
                        <a:rPr kumimoji="0" lang="fi-FI" altLang="fi-FI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Vastuuhlö</a:t>
                      </a:r>
                      <a:endParaRPr kumimoji="0" lang="fi-FI" altLang="fi-FI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fi-FI" altLang="fi-FI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90000" marR="90000" marT="59823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</a:t>
                      </a:r>
                      <a:r>
                        <a:rPr kumimoji="0" lang="fi-FI" altLang="fi-FI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Aikataulu</a:t>
                      </a:r>
                    </a:p>
                  </a:txBody>
                  <a:tcPr marL="90000" marR="90000" marT="59823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   </a:t>
                      </a:r>
                      <a:r>
                        <a:rPr kumimoji="0" lang="fi-FI" altLang="fi-FI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Mittari</a:t>
                      </a:r>
                    </a:p>
                  </a:txBody>
                  <a:tcPr marL="90000" marR="90000" marT="59823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2875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Kilpailutoiminta</a:t>
                      </a:r>
                    </a:p>
                  </a:txBody>
                  <a:tcPr marL="90000" marR="90000" marT="55791" marB="45712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171450" marR="0" lvl="0" indent="-17145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panose="020B0604020202020204" pitchFamily="34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Omat jäsenten väliset  salikisat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panose="020B0604020202020204" pitchFamily="34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fi-FI" altLang="fi-FI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panose="020B0604020202020204" pitchFamily="34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Ikäkausikilpailut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panose="020B0604020202020204" pitchFamily="34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SM ja KLL </a:t>
                      </a:r>
                      <a:r>
                        <a:rPr kumimoji="0" lang="fi-FI" altLang="fi-FI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maestaruuskilpailut</a:t>
                      </a:r>
                      <a:endParaRPr kumimoji="0" lang="fi-FI" altLang="fi-FI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90000" marR="90000" marT="55791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Jorma Kankaanpää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fi-FI" altLang="fi-FI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Jorma K.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Jukka Saari/Mika </a:t>
                      </a:r>
                      <a:r>
                        <a:rPr kumimoji="0" lang="fi-FI" altLang="fi-FI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Vilppunen</a:t>
                      </a:r>
                      <a:endParaRPr kumimoji="0" lang="fi-FI" altLang="fi-FI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90000" marR="90000" marT="55791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Kevät ja syksy  2019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Kevät ja syksy 2019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Kevät ja syksy 2019</a:t>
                      </a:r>
                    </a:p>
                  </a:txBody>
                  <a:tcPr marL="90000" marR="90000" marT="55791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KPL</a:t>
                      </a:r>
                    </a:p>
                  </a:txBody>
                  <a:tcPr marL="90000" marR="90000" marT="55791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9982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Valmennustoiminta</a:t>
                      </a:r>
                    </a:p>
                  </a:txBody>
                  <a:tcPr marL="90000" marR="90000" marT="55791" marB="45712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Veikko Rantanen turnaus 2019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fi-FI" altLang="fi-FI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Kansinväliset</a:t>
                      </a:r>
                      <a:r>
                        <a:rPr kumimoji="0" lang="fi-FI" altLang="fi-FI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kilpailut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Ulkomaanleiri kilpailukaudella 2019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fi-FI" altLang="fi-FI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Kilparyhmä 4 krt / vko + omat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Painileirit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fi-FI" altLang="fi-FI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Painikoulu 2 </a:t>
                      </a:r>
                      <a:r>
                        <a:rPr kumimoji="0" lang="fi-FI" altLang="fi-FI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krt</a:t>
                      </a:r>
                      <a:r>
                        <a:rPr kumimoji="0" lang="fi-FI" altLang="fi-FI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/ </a:t>
                      </a:r>
                      <a:r>
                        <a:rPr kumimoji="0" lang="fi-FI" altLang="fi-FI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vko</a:t>
                      </a:r>
                      <a:endParaRPr kumimoji="0" lang="fi-FI" altLang="fi-FI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fi-FI" altLang="fi-FI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fi-FI" altLang="fi-FI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90000" marR="90000" marT="55791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Petter </a:t>
                      </a:r>
                      <a:r>
                        <a:rPr kumimoji="0" lang="fi-FI" altLang="fi-FI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Vilenius</a:t>
                      </a:r>
                      <a:endParaRPr kumimoji="0" lang="fi-FI" altLang="fi-FI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fi-FI" altLang="fi-FI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Jukka Saari/ Mika </a:t>
                      </a:r>
                      <a:r>
                        <a:rPr kumimoji="0" lang="fi-FI" altLang="fi-FI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Vilppunen</a:t>
                      </a:r>
                      <a:endParaRPr kumimoji="0" lang="fi-FI" altLang="fi-FI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Saari/</a:t>
                      </a:r>
                      <a:r>
                        <a:rPr kumimoji="0" lang="fi-FI" altLang="fi-FI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Vilppunen</a:t>
                      </a:r>
                      <a:endParaRPr kumimoji="0" lang="fi-FI" altLang="fi-FI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fi-FI" altLang="fi-FI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J. Kankaanpää</a:t>
                      </a:r>
                    </a:p>
                  </a:txBody>
                  <a:tcPr marL="90000" marR="90000" marT="55791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6/2019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fi-FI" altLang="fi-FI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2019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fi-FI" altLang="fi-FI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fi-FI" altLang="fi-FI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2019</a:t>
                      </a:r>
                      <a:endParaRPr kumimoji="0" lang="fi-FI" altLang="fi-FI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90000" marR="90000" marT="55791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fi-FI" altLang="fi-FI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fi-FI" altLang="fi-FI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1-2 kilpailua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1-2 leiriä</a:t>
                      </a:r>
                    </a:p>
                  </a:txBody>
                  <a:tcPr marL="90000" marR="90000" marT="55791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088" name="Text Box 88"/>
          <p:cNvSpPr txBox="1">
            <a:spLocks noChangeArrowheads="1"/>
          </p:cNvSpPr>
          <p:nvPr/>
        </p:nvSpPr>
        <p:spPr bwMode="auto">
          <a:xfrm>
            <a:off x="1847850" y="546100"/>
            <a:ext cx="49593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fi-FI" altLang="fi-FI" dirty="0">
                <a:solidFill>
                  <a:srgbClr val="000000"/>
                </a:solidFill>
              </a:rPr>
              <a:t>Toimintasuunnitelma 2019:Painijaosto</a:t>
            </a:r>
            <a:endParaRPr lang="fi-FI" altLang="fi-FI" dirty="0">
              <a:solidFill>
                <a:srgbClr val="FF0000"/>
              </a:solidFill>
            </a:endParaRPr>
          </a:p>
        </p:txBody>
      </p:sp>
      <p:pic>
        <p:nvPicPr>
          <p:cNvPr id="8" name="Picture 7" descr="C:\Users\h00486\Desktop\Iskun logo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747" y="249265"/>
            <a:ext cx="1184275" cy="965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155410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1631504" y="457641"/>
            <a:ext cx="5002561" cy="73933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l"/>
            <a:r>
              <a:rPr lang="fi-FI" altLang="fi-FI" sz="2800" dirty="0"/>
              <a:t>Talousarvio 2019:Painijaosto</a:t>
            </a:r>
            <a:endParaRPr lang="fi-FI" altLang="fi-FI" sz="2800" dirty="0">
              <a:solidFill>
                <a:srgbClr val="FF0000"/>
              </a:solidFill>
            </a:endParaRPr>
          </a:p>
        </p:txBody>
      </p:sp>
      <p:pic>
        <p:nvPicPr>
          <p:cNvPr id="5" name="Picture 4" descr="C:\Users\h00486\Desktop\Iskun logo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70570" y="251045"/>
            <a:ext cx="1255712" cy="1152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683054"/>
              </p:ext>
            </p:extLst>
          </p:nvPr>
        </p:nvGraphicFramePr>
        <p:xfrm>
          <a:off x="6416595" y="1795794"/>
          <a:ext cx="4064000" cy="44600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541515088"/>
                    </a:ext>
                  </a:extLst>
                </a:gridCol>
              </a:tblGrid>
              <a:tr h="444997">
                <a:tc>
                  <a:txBody>
                    <a:bodyPr/>
                    <a:lstStyle/>
                    <a:p>
                      <a:r>
                        <a:rPr lang="fi-FI" dirty="0"/>
                        <a:t>MENOT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5249406"/>
                  </a:ext>
                </a:extLst>
              </a:tr>
              <a:tr h="444997">
                <a:tc>
                  <a:txBody>
                    <a:bodyPr/>
                    <a:lstStyle/>
                    <a:p>
                      <a:r>
                        <a:rPr lang="fi-FI" dirty="0"/>
                        <a:t>Lehti-ilmoitukset                               700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2355285"/>
                  </a:ext>
                </a:extLst>
              </a:tr>
              <a:tr h="4449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Kilpailut</a:t>
                      </a:r>
                      <a:r>
                        <a:rPr lang="fi-FI" baseline="0" dirty="0"/>
                        <a:t>                                              2000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0222673"/>
                  </a:ext>
                </a:extLst>
              </a:tr>
              <a:tr h="4449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baseline="0" dirty="0"/>
                        <a:t>Ulkomaan kilpailumatkat                 2000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329308"/>
                  </a:ext>
                </a:extLst>
              </a:tr>
              <a:tr h="4550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baseline="0" dirty="0"/>
                        <a:t>Välinehankinnat / pientarvikkeet   700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385835"/>
                  </a:ext>
                </a:extLst>
              </a:tr>
              <a:tr h="4449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baseline="0" dirty="0"/>
                        <a:t>Kulukorvaukset                                  1000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308772"/>
                  </a:ext>
                </a:extLst>
              </a:tr>
              <a:tr h="4449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baseline="0" dirty="0"/>
                        <a:t>Koulutus                                             600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4070638"/>
                  </a:ext>
                </a:extLst>
              </a:tr>
              <a:tr h="4449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baseline="0" dirty="0"/>
                        <a:t>Muistamiset                                       100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366894"/>
                  </a:ext>
                </a:extLst>
              </a:tr>
              <a:tr h="444997">
                <a:tc>
                  <a:txBody>
                    <a:bodyPr/>
                    <a:lstStyle/>
                    <a:p>
                      <a:r>
                        <a:rPr lang="fi-FI" baseline="0" dirty="0"/>
                        <a:t>Ulkomaan leirit                                 1500  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060528"/>
                  </a:ext>
                </a:extLst>
              </a:tr>
              <a:tr h="444997">
                <a:tc>
                  <a:txBody>
                    <a:bodyPr/>
                    <a:lstStyle/>
                    <a:p>
                      <a:r>
                        <a:rPr lang="fi-FI" dirty="0"/>
                        <a:t>YHTEENSÄ                                          8600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710061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121113"/>
              </p:ext>
            </p:extLst>
          </p:nvPr>
        </p:nvGraphicFramePr>
        <p:xfrm>
          <a:off x="1464076" y="1795794"/>
          <a:ext cx="4064000" cy="26800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541515088"/>
                    </a:ext>
                  </a:extLst>
                </a:gridCol>
              </a:tblGrid>
              <a:tr h="444997">
                <a:tc>
                  <a:txBody>
                    <a:bodyPr/>
                    <a:lstStyle/>
                    <a:p>
                      <a:r>
                        <a:rPr lang="fi-FI" dirty="0"/>
                        <a:t>TULOT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5249406"/>
                  </a:ext>
                </a:extLst>
              </a:tr>
              <a:tr h="444997">
                <a:tc>
                  <a:txBody>
                    <a:bodyPr/>
                    <a:lstStyle/>
                    <a:p>
                      <a:r>
                        <a:rPr lang="fi-FI" dirty="0"/>
                        <a:t>Avustukset                                        1000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2355285"/>
                  </a:ext>
                </a:extLst>
              </a:tr>
              <a:tr h="4449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Painikoulumaksut</a:t>
                      </a:r>
                      <a:r>
                        <a:rPr lang="fi-FI" baseline="0" dirty="0"/>
                        <a:t>                            2000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0222673"/>
                  </a:ext>
                </a:extLst>
              </a:tr>
              <a:tr h="4449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baseline="0" dirty="0"/>
                        <a:t>Kilpailujen järjestäminen               4000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329308"/>
                  </a:ext>
                </a:extLst>
              </a:tr>
              <a:tr h="4550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baseline="0" dirty="0"/>
                        <a:t>Tukijat                                               1600 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385835"/>
                  </a:ext>
                </a:extLst>
              </a:tr>
              <a:tr h="444997">
                <a:tc>
                  <a:txBody>
                    <a:bodyPr/>
                    <a:lstStyle/>
                    <a:p>
                      <a:r>
                        <a:rPr lang="fi-FI" dirty="0"/>
                        <a:t>YHTEENSÄ                                       8600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428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1873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Group 2"/>
          <p:cNvGraphicFramePr>
            <a:graphicFrameLocks noGrp="1"/>
          </p:cNvGraphicFramePr>
          <p:nvPr>
            <p:extLst/>
          </p:nvPr>
        </p:nvGraphicFramePr>
        <p:xfrm>
          <a:off x="1647923" y="1373086"/>
          <a:ext cx="8830549" cy="5354210"/>
        </p:xfrm>
        <a:graphic>
          <a:graphicData uri="http://schemas.openxmlformats.org/drawingml/2006/table">
            <a:tbl>
              <a:tblPr/>
              <a:tblGrid>
                <a:gridCol w="1593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83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8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0102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Tavoitteet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fi-FI" altLang="fi-FI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90000" marR="90000" marT="58058" marB="45712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  </a:t>
                      </a:r>
                      <a:r>
                        <a:rPr kumimoji="0" lang="fi-FI" altLang="fi-FI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Toimenpiteet</a:t>
                      </a:r>
                    </a:p>
                  </a:txBody>
                  <a:tcPr marL="90000" marR="90000" marT="59823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</a:t>
                      </a:r>
                      <a:r>
                        <a:rPr kumimoji="0" lang="fi-FI" altLang="fi-FI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Vastuuhlö</a:t>
                      </a:r>
                      <a:endParaRPr kumimoji="0" lang="fi-FI" altLang="fi-FI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fi-FI" altLang="fi-FI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90000" marR="90000" marT="59823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</a:t>
                      </a:r>
                      <a:r>
                        <a:rPr kumimoji="0" lang="fi-FI" altLang="fi-FI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Aikataulu</a:t>
                      </a:r>
                    </a:p>
                  </a:txBody>
                  <a:tcPr marL="90000" marR="90000" marT="59823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   </a:t>
                      </a:r>
                      <a:r>
                        <a:rPr kumimoji="0" lang="fi-FI" altLang="fi-FI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Mittari</a:t>
                      </a:r>
                    </a:p>
                  </a:txBody>
                  <a:tcPr marL="90000" marR="90000" marT="59823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3525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Uinninopetuksen kehittäminen</a:t>
                      </a:r>
                    </a:p>
                  </a:txBody>
                  <a:tcPr marL="90000" marR="90000" marT="55791" marB="45712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171450" marR="0" lvl="0" indent="-17145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panose="020B0604020202020204" pitchFamily="34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Koululaisten uinninopetuksen tukiopetuksen kehittäminen yhteistyössä kaupungin kanssa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panose="020B0604020202020204" pitchFamily="34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fi-FI" altLang="fi-FI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90000" marR="90000" marT="55791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Anniina</a:t>
                      </a:r>
                    </a:p>
                  </a:txBody>
                  <a:tcPr marL="90000" marR="90000" marT="55791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v. 2019</a:t>
                      </a:r>
                    </a:p>
                  </a:txBody>
                  <a:tcPr marL="90000" marR="90000" marT="55791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Vähintään yksi pienryhmä v. 2018</a:t>
                      </a:r>
                    </a:p>
                  </a:txBody>
                  <a:tcPr marL="90000" marR="90000" marT="55791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9233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Uusien ohjaajien rekrytointi</a:t>
                      </a:r>
                    </a:p>
                  </a:txBody>
                  <a:tcPr marL="90000" marR="90000" marT="55791" marB="45712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171450" marR="0" lvl="0" indent="-17145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panose="020B0604020202020204" pitchFamily="34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Ohjauskorvausten tarkistaminen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panose="020B0604020202020204" pitchFamily="34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Koulutusten markkinointi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panose="020B0604020202020204" pitchFamily="34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Rekrytointikampanja </a:t>
                      </a:r>
                    </a:p>
                  </a:txBody>
                  <a:tcPr marL="90000" marR="90000" marT="55791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Johtokunta</a:t>
                      </a:r>
                    </a:p>
                  </a:txBody>
                  <a:tcPr marL="90000" marR="90000" marT="55791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Kevät 2019</a:t>
                      </a:r>
                    </a:p>
                  </a:txBody>
                  <a:tcPr marL="90000" marR="90000" marT="55791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Jokaisella ryhmällä on vastuuohjaaja </a:t>
                      </a:r>
                    </a:p>
                  </a:txBody>
                  <a:tcPr marL="90000" marR="90000" marT="55791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3457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Helauintien starttien lisääminen</a:t>
                      </a:r>
                    </a:p>
                  </a:txBody>
                  <a:tcPr marL="90000" marR="90000" marT="55791" marB="45712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171450" marR="0" lvl="0" indent="-17145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panose="020B0604020202020204" pitchFamily="34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fi-FI" altLang="fi-FI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Livetiming</a:t>
                      </a:r>
                      <a:r>
                        <a:rPr kumimoji="0" lang="fi-FI" altLang="fi-F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ja kilpailun perustaminen tammikuussa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panose="020B0604020202020204" pitchFamily="34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Uintien kutsu ja markkinointi hyvissä ajoin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panose="020B0604020202020204" pitchFamily="34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Lajivalikoiman tarkastus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panose="020B0604020202020204" pitchFamily="34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Suora kutsu myös uusiin seuroihin 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panose="020B0604020202020204" pitchFamily="34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fi-FI" altLang="fi-FI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90000" marR="90000" marT="55791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fi-FI" altLang="fi-F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Anniina</a:t>
                      </a:r>
                    </a:p>
                  </a:txBody>
                  <a:tcPr marL="90000" marR="90000" marT="55791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30.5.2019</a:t>
                      </a:r>
                    </a:p>
                  </a:txBody>
                  <a:tcPr marL="90000" marR="90000" marT="55791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Vähintään 500 starttia</a:t>
                      </a:r>
                    </a:p>
                  </a:txBody>
                  <a:tcPr marL="90000" marR="90000" marT="55791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2810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Yhteisöllisyyden lisääminen</a:t>
                      </a:r>
                    </a:p>
                  </a:txBody>
                  <a:tcPr marL="90000" marR="90000" marT="55791" marB="45712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171450" marR="0" lvl="0" indent="-17145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panose="020B0604020202020204" pitchFamily="34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+mn-cs"/>
                        </a:rPr>
                        <a:t>Uimaseuran harrastajaperheiden yhteinen retki tai </a:t>
                      </a:r>
                      <a:r>
                        <a:rPr kumimoji="0" lang="fi-FI" altLang="fi-FI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+mn-cs"/>
                        </a:rPr>
                        <a:t>atpahtuma</a:t>
                      </a:r>
                      <a:endParaRPr kumimoji="0" lang="fi-FI" altLang="fi-FI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  <a:cs typeface="+mn-cs"/>
                      </a:endParaRP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panose="020B0604020202020204" pitchFamily="34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+mn-cs"/>
                        </a:rPr>
                        <a:t>Seuran toiminnan positiivinen näkyminen sosiaalisessa mediassa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panose="020B0604020202020204" pitchFamily="34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fi-FI" altLang="fi-FI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  <a:cs typeface="+mn-cs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fi-FI" altLang="fi-FI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90000" marR="90000" marT="55791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Johtokunta, Anniina,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ohjaajat</a:t>
                      </a:r>
                    </a:p>
                  </a:txBody>
                  <a:tcPr marL="90000" marR="90000" marT="55791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Kevätkausi 2019</a:t>
                      </a:r>
                    </a:p>
                  </a:txBody>
                  <a:tcPr marL="90000" marR="90000" marT="55791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i-FI" altLang="fi-FI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Onnistunut tapahtuma toteutunut</a:t>
                      </a:r>
                    </a:p>
                  </a:txBody>
                  <a:tcPr marL="90000" marR="90000" marT="55791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088" name="Text Box 88"/>
          <p:cNvSpPr txBox="1">
            <a:spLocks noChangeArrowheads="1"/>
          </p:cNvSpPr>
          <p:nvPr/>
        </p:nvSpPr>
        <p:spPr bwMode="auto">
          <a:xfrm>
            <a:off x="1847849" y="546100"/>
            <a:ext cx="5381625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icrosoft YaHei" pitchFamily="34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fi-FI" altLang="fi-FI" dirty="0">
                <a:solidFill>
                  <a:srgbClr val="000000"/>
                </a:solidFill>
              </a:rPr>
              <a:t>Toimintasuunnitelma 2019: Uintijaosto</a:t>
            </a:r>
            <a:endParaRPr lang="fi-FI" altLang="fi-FI" dirty="0">
              <a:solidFill>
                <a:srgbClr val="FF0000"/>
              </a:solidFill>
            </a:endParaRPr>
          </a:p>
        </p:txBody>
      </p:sp>
      <p:pic>
        <p:nvPicPr>
          <p:cNvPr id="8" name="Picture 7" descr="C:\Users\h00486\Desktop\Iskun logo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747" y="249265"/>
            <a:ext cx="1184275" cy="965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259981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1631504" y="457641"/>
            <a:ext cx="5002561" cy="73933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l"/>
            <a:r>
              <a:rPr lang="fi-FI" altLang="fi-FI" sz="2800" dirty="0"/>
              <a:t>Talousarvio 2019: Uintijaosto</a:t>
            </a:r>
          </a:p>
        </p:txBody>
      </p:sp>
      <p:pic>
        <p:nvPicPr>
          <p:cNvPr id="5" name="Picture 4" descr="C:\Users\h00486\Desktop\Iskun logo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70570" y="251045"/>
            <a:ext cx="1255712" cy="1152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98666"/>
              </p:ext>
            </p:extLst>
          </p:nvPr>
        </p:nvGraphicFramePr>
        <p:xfrm>
          <a:off x="6466471" y="1795794"/>
          <a:ext cx="4950021" cy="41909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0021">
                  <a:extLst>
                    <a:ext uri="{9D8B030D-6E8A-4147-A177-3AD203B41FA5}">
                      <a16:colId xmlns:a16="http://schemas.microsoft.com/office/drawing/2014/main" val="3541515088"/>
                    </a:ext>
                  </a:extLst>
                </a:gridCol>
              </a:tblGrid>
              <a:tr h="442657">
                <a:tc>
                  <a:txBody>
                    <a:bodyPr/>
                    <a:lstStyle/>
                    <a:p>
                      <a:r>
                        <a:rPr lang="fi-FI" dirty="0"/>
                        <a:t>MENOT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5249406"/>
                  </a:ext>
                </a:extLst>
              </a:tr>
              <a:tr h="639672">
                <a:tc>
                  <a:txBody>
                    <a:bodyPr/>
                    <a:lstStyle/>
                    <a:p>
                      <a:r>
                        <a:rPr lang="fi-FI" dirty="0"/>
                        <a:t>Ohjauspalkkiot   ja sivukulut                             18 600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2355285"/>
                  </a:ext>
                </a:extLst>
              </a:tr>
              <a:tr h="442657">
                <a:tc>
                  <a:txBody>
                    <a:bodyPr/>
                    <a:lstStyle/>
                    <a:p>
                      <a:r>
                        <a:rPr lang="fi-FI" dirty="0"/>
                        <a:t>Palkka- ja sivukulut                                            37 000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0222673"/>
                  </a:ext>
                </a:extLst>
              </a:tr>
              <a:tr h="442657">
                <a:tc>
                  <a:txBody>
                    <a:bodyPr/>
                    <a:lstStyle/>
                    <a:p>
                      <a:r>
                        <a:rPr lang="fi-FI" dirty="0"/>
                        <a:t>Kilpailu-, leiri-, koulutus- ja kurssikulut           4</a:t>
                      </a:r>
                      <a:r>
                        <a:rPr lang="fi-FI" baseline="0" dirty="0"/>
                        <a:t> 2</a:t>
                      </a:r>
                      <a:r>
                        <a:rPr lang="fi-FI" dirty="0"/>
                        <a:t>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329308"/>
                  </a:ext>
                </a:extLst>
              </a:tr>
              <a:tr h="452650">
                <a:tc>
                  <a:txBody>
                    <a:bodyPr/>
                    <a:lstStyle/>
                    <a:p>
                      <a:r>
                        <a:rPr lang="fi-FI" dirty="0"/>
                        <a:t>Jäsenmaksut/</a:t>
                      </a:r>
                      <a:r>
                        <a:rPr lang="fi-FI" baseline="0" dirty="0"/>
                        <a:t> vakuutus                                     1 200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385835"/>
                  </a:ext>
                </a:extLst>
              </a:tr>
              <a:tr h="442657">
                <a:tc>
                  <a:txBody>
                    <a:bodyPr/>
                    <a:lstStyle/>
                    <a:p>
                      <a:r>
                        <a:rPr lang="fi-FI" dirty="0"/>
                        <a:t>Kotisivut/ilmoituskulut                                      </a:t>
                      </a:r>
                      <a:r>
                        <a:rPr lang="fi-FI" baseline="0" dirty="0"/>
                        <a:t>2 200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366894"/>
                  </a:ext>
                </a:extLst>
              </a:tr>
              <a:tr h="442657">
                <a:tc>
                  <a:txBody>
                    <a:bodyPr/>
                    <a:lstStyle/>
                    <a:p>
                      <a:r>
                        <a:rPr lang="fi-FI" dirty="0"/>
                        <a:t>Kirjanpito/toimisto/pankki/kokous                  2 500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710061"/>
                  </a:ext>
                </a:extLst>
              </a:tr>
              <a:tr h="442657">
                <a:tc>
                  <a:txBody>
                    <a:bodyPr/>
                    <a:lstStyle/>
                    <a:p>
                      <a:r>
                        <a:rPr lang="fi-FI" dirty="0"/>
                        <a:t>Helauinnit                                                            2000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865796"/>
                  </a:ext>
                </a:extLst>
              </a:tr>
              <a:tr h="442657">
                <a:tc>
                  <a:txBody>
                    <a:bodyPr/>
                    <a:lstStyle/>
                    <a:p>
                      <a:r>
                        <a:rPr lang="fi-FI" dirty="0"/>
                        <a:t>YHTEENSÄ                                                         67 700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428609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301747"/>
              </p:ext>
            </p:extLst>
          </p:nvPr>
        </p:nvGraphicFramePr>
        <p:xfrm>
          <a:off x="1040126" y="1795794"/>
          <a:ext cx="4804230" cy="3567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4230">
                  <a:extLst>
                    <a:ext uri="{9D8B030D-6E8A-4147-A177-3AD203B41FA5}">
                      <a16:colId xmlns:a16="http://schemas.microsoft.com/office/drawing/2014/main" val="3541515088"/>
                    </a:ext>
                  </a:extLst>
                </a:gridCol>
              </a:tblGrid>
              <a:tr h="398891">
                <a:tc>
                  <a:txBody>
                    <a:bodyPr/>
                    <a:lstStyle/>
                    <a:p>
                      <a:r>
                        <a:rPr lang="fi-FI" dirty="0"/>
                        <a:t>TULOT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5249406"/>
                  </a:ext>
                </a:extLst>
              </a:tr>
              <a:tr h="5737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Valmennus- ja leirimaksut	                      32</a:t>
                      </a:r>
                      <a:r>
                        <a:rPr lang="fi-FI" sz="1800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000</a:t>
                      </a:r>
                      <a:endParaRPr lang="fi-FI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2355285"/>
                  </a:ext>
                </a:extLst>
              </a:tr>
              <a:tr h="5737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Uimaopetus/kaupunki                                   22</a:t>
                      </a:r>
                      <a:r>
                        <a:rPr lang="fi-FI" sz="1800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7</a:t>
                      </a:r>
                      <a:r>
                        <a:rPr lang="fi-FI" sz="18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00</a:t>
                      </a:r>
                    </a:p>
                    <a:p>
                      <a:endParaRPr lang="fi-FI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0222673"/>
                  </a:ext>
                </a:extLst>
              </a:tr>
              <a:tr h="5737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106198" algn="l"/>
                          <a:tab pos="555479" algn="l"/>
                          <a:tab pos="1004761" algn="l"/>
                          <a:tab pos="1454042" algn="l"/>
                          <a:tab pos="1903323" algn="l"/>
                          <a:tab pos="2352595" algn="l"/>
                          <a:tab pos="2801877" algn="l"/>
                          <a:tab pos="3251158" algn="l"/>
                          <a:tab pos="3700439" algn="l"/>
                          <a:tab pos="4149720" algn="l"/>
                          <a:tab pos="4598636" algn="l"/>
                          <a:tab pos="5047917" algn="l"/>
                          <a:tab pos="5497199" algn="l"/>
                          <a:tab pos="5946480" algn="l"/>
                          <a:tab pos="6395761" algn="l"/>
                          <a:tab pos="6845042" algn="l"/>
                          <a:tab pos="7294315" algn="l"/>
                          <a:tab pos="7743596" algn="l"/>
                          <a:tab pos="8192877" algn="l"/>
                          <a:tab pos="8642158" algn="l"/>
                        </a:tabLst>
                        <a:defRPr/>
                      </a:pPr>
                      <a:r>
                        <a:rPr lang="fi-FI" sz="1800" kern="1200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Yleis</a:t>
                      </a:r>
                      <a:r>
                        <a:rPr lang="fi-FI" sz="18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ja kohdeavustukset                               </a:t>
                      </a:r>
                      <a:r>
                        <a:rPr lang="fi-FI" sz="1800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i-FI" sz="18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329308"/>
                  </a:ext>
                </a:extLst>
              </a:tr>
              <a:tr h="4078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106198" algn="l"/>
                          <a:tab pos="555479" algn="l"/>
                          <a:tab pos="1004761" algn="l"/>
                          <a:tab pos="1454042" algn="l"/>
                          <a:tab pos="1903323" algn="l"/>
                          <a:tab pos="2352595" algn="l"/>
                          <a:tab pos="2801877" algn="l"/>
                          <a:tab pos="3251158" algn="l"/>
                          <a:tab pos="3700439" algn="l"/>
                          <a:tab pos="4149720" algn="l"/>
                          <a:tab pos="4598636" algn="l"/>
                          <a:tab pos="5047917" algn="l"/>
                          <a:tab pos="5497199" algn="l"/>
                          <a:tab pos="5946480" algn="l"/>
                          <a:tab pos="6395761" algn="l"/>
                          <a:tab pos="6845042" algn="l"/>
                          <a:tab pos="7294315" algn="l"/>
                          <a:tab pos="7743596" algn="l"/>
                          <a:tab pos="8192877" algn="l"/>
                          <a:tab pos="8642158" algn="l"/>
                        </a:tabLst>
                        <a:defRPr/>
                      </a:pPr>
                      <a:r>
                        <a:rPr lang="fi-FI" sz="18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Varainkeruu 				                      6 000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385835"/>
                  </a:ext>
                </a:extLst>
              </a:tr>
              <a:tr h="5737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Helauinnit                                                       3 000</a:t>
                      </a:r>
                      <a:endParaRPr lang="fi-FI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366894"/>
                  </a:ext>
                </a:extLst>
              </a:tr>
              <a:tr h="398891">
                <a:tc>
                  <a:txBody>
                    <a:bodyPr/>
                    <a:lstStyle/>
                    <a:p>
                      <a:r>
                        <a:rPr lang="fi-FI" dirty="0"/>
                        <a:t>YHTEENSÄ                                                      67 700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428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394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3" name="Group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110146"/>
              </p:ext>
            </p:extLst>
          </p:nvPr>
        </p:nvGraphicFramePr>
        <p:xfrm>
          <a:off x="1444482" y="1432617"/>
          <a:ext cx="8859837" cy="4628910"/>
        </p:xfrm>
        <a:graphic>
          <a:graphicData uri="http://schemas.openxmlformats.org/drawingml/2006/table">
            <a:tbl>
              <a:tblPr/>
              <a:tblGrid>
                <a:gridCol w="2443162">
                  <a:extLst>
                    <a:ext uri="{9D8B030D-6E8A-4147-A177-3AD203B41FA5}">
                      <a16:colId xmlns:a16="http://schemas.microsoft.com/office/drawing/2014/main" val="2237923948"/>
                    </a:ext>
                  </a:extLst>
                </a:gridCol>
                <a:gridCol w="2828925">
                  <a:extLst>
                    <a:ext uri="{9D8B030D-6E8A-4147-A177-3AD203B41FA5}">
                      <a16:colId xmlns:a16="http://schemas.microsoft.com/office/drawing/2014/main" val="1616136009"/>
                    </a:ext>
                  </a:extLst>
                </a:gridCol>
                <a:gridCol w="1220788">
                  <a:extLst>
                    <a:ext uri="{9D8B030D-6E8A-4147-A177-3AD203B41FA5}">
                      <a16:colId xmlns:a16="http://schemas.microsoft.com/office/drawing/2014/main" val="3091961219"/>
                    </a:ext>
                  </a:extLst>
                </a:gridCol>
                <a:gridCol w="1068387">
                  <a:extLst>
                    <a:ext uri="{9D8B030D-6E8A-4147-A177-3AD203B41FA5}">
                      <a16:colId xmlns:a16="http://schemas.microsoft.com/office/drawing/2014/main" val="38819483"/>
                    </a:ext>
                  </a:extLst>
                </a:gridCol>
                <a:gridCol w="1298575">
                  <a:extLst>
                    <a:ext uri="{9D8B030D-6E8A-4147-A177-3AD203B41FA5}">
                      <a16:colId xmlns:a16="http://schemas.microsoft.com/office/drawing/2014/main" val="3268058374"/>
                    </a:ext>
                  </a:extLst>
                </a:gridCol>
              </a:tblGrid>
              <a:tr h="893763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i-FI" altLang="fi-FI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Tavoitteet (Mitä?)</a:t>
                      </a:r>
                    </a:p>
                  </a:txBody>
                  <a:tcPr marL="90000" marR="90000" marT="335232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i-FI" altLang="fi-FI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   </a:t>
                      </a:r>
                      <a:r>
                        <a:rPr kumimoji="0" lang="fi-FI" altLang="fi-FI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Toimenpiteet (Miten?)</a:t>
                      </a:r>
                    </a:p>
                  </a:txBody>
                  <a:tcPr marL="90000" marR="90000" marT="375768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i-FI" altLang="fi-FI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 </a:t>
                      </a:r>
                      <a:r>
                        <a:rPr kumimoji="0" lang="fi-FI" altLang="fi-FI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Vastuuhlö (Kuka?)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fi-FI" altLang="fi-FI" sz="1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icrosoft YaHei" panose="020B0503020204020204" pitchFamily="34" charset="-122"/>
                      </a:endParaRPr>
                    </a:p>
                  </a:txBody>
                  <a:tcPr marL="90000" marR="90000" marT="375768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i-FI" altLang="fi-FI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 </a:t>
                      </a:r>
                      <a:r>
                        <a:rPr kumimoji="0" lang="fi-FI" altLang="fi-FI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Aikataulu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i-FI" altLang="fi-FI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(Milloin?)</a:t>
                      </a:r>
                    </a:p>
                  </a:txBody>
                  <a:tcPr marL="90000" marR="90000" marT="375768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i-FI" altLang="fi-FI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 </a:t>
                      </a:r>
                      <a:r>
                        <a:rPr kumimoji="0" lang="fi-FI" altLang="fi-FI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Mittari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i-FI" altLang="fi-FI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(Miten seurataan?)</a:t>
                      </a:r>
                    </a:p>
                  </a:txBody>
                  <a:tcPr marL="90000" marR="90000" marT="375768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145433"/>
                  </a:ext>
                </a:extLst>
              </a:tr>
              <a:tr h="1206500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i-FI" altLang="fi-F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Urheilukoulujen / valmennustoiminnan kehittäminen uuden valmennuspäällikön johdolla</a:t>
                      </a:r>
                    </a:p>
                  </a:txBody>
                  <a:tcPr marL="90000" marR="90000" marT="267480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i-FI" altLang="fi-FI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Pidetään laadukkaita treenejä ja tiedotetaan / mainostetaan toimintaa etenkin sähköisillä välineillä (email, facebook, kotisivut)</a:t>
                      </a:r>
                    </a:p>
                  </a:txBody>
                  <a:tcPr marL="90000" marR="90000" marT="267480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i-FI" altLang="fi-FI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Risto Kalermo ja Kaisa Rantalainen  </a:t>
                      </a:r>
                    </a:p>
                  </a:txBody>
                  <a:tcPr marL="90000" marR="90000" marT="267480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i-FI" altLang="fi-FI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2019</a:t>
                      </a:r>
                    </a:p>
                  </a:txBody>
                  <a:tcPr marL="90000" marR="90000" marT="267480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i-FI" altLang="fi-FI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Osall.määrät, palaute</a:t>
                      </a:r>
                    </a:p>
                  </a:txBody>
                  <a:tcPr marL="90000" marR="90000" marT="267480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720659"/>
                  </a:ext>
                </a:extLst>
              </a:tr>
              <a:tr h="760413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i-FI" altLang="fi-FI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Kilpailuiden / tapahtumien järjestäminen: mm. seurakisat, Heinola Games, pm-kisat...</a:t>
                      </a:r>
                    </a:p>
                  </a:txBody>
                  <a:tcPr marL="90000" marR="90000" marT="267480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i-FI" altLang="fi-FI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Järjestetään hyvin organisoituja tapahtumia pitkin kautta.</a:t>
                      </a:r>
                    </a:p>
                  </a:txBody>
                  <a:tcPr marL="90000" marR="90000" marT="267480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i-FI" altLang="fi-FI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Heta Nihtilä/Kaisa Rantalainen</a:t>
                      </a:r>
                    </a:p>
                  </a:txBody>
                  <a:tcPr marL="90000" marR="90000" marT="267480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i-FI" altLang="fi-FI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2019</a:t>
                      </a:r>
                    </a:p>
                  </a:txBody>
                  <a:tcPr marL="90000" marR="90000" marT="267480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i-FI" altLang="fi-FI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Osall.määrät, palaute</a:t>
                      </a:r>
                    </a:p>
                  </a:txBody>
                  <a:tcPr marL="90000" marR="90000" marT="267480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8930703"/>
                  </a:ext>
                </a:extLst>
              </a:tr>
              <a:tr h="1057275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i-FI" altLang="fi-FI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10. Heinolan kaupunkipuistojuoksu</a:t>
                      </a:r>
                    </a:p>
                  </a:txBody>
                  <a:tcPr marL="90000" marR="90000" marT="267480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i-FI" altLang="fi-FI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Järjestetään hyvin organisoitu ja kaikille osapuolille mahdollisimman mielekäs tapahtuma.</a:t>
                      </a:r>
                    </a:p>
                  </a:txBody>
                  <a:tcPr marL="90000" marR="90000" marT="267480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i-FI" altLang="fi-FI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Risto Kalermo</a:t>
                      </a:r>
                    </a:p>
                  </a:txBody>
                  <a:tcPr marL="90000" marR="90000" marT="267480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i-FI" altLang="fi-FI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Heinäkuu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7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i-FI" altLang="fi-FI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2019</a:t>
                      </a:r>
                    </a:p>
                  </a:txBody>
                  <a:tcPr marL="90000" marR="90000" marT="267480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i-FI" altLang="fi-FI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Palaute kilpailijoilta, toimitsijoilta ym. Osall.määrä.</a:t>
                      </a:r>
                    </a:p>
                  </a:txBody>
                  <a:tcPr marL="90000" marR="90000" marT="267480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6336049"/>
                  </a:ext>
                </a:extLst>
              </a:tr>
              <a:tr h="693738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fi-FI" altLang="fi-FI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7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fi-FI" altLang="fi-FI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</a:endParaRPr>
                    </a:p>
                  </a:txBody>
                  <a:tcPr marL="90000" marR="90000" marT="267480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fi-FI" altLang="fi-FI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Segoe UI" panose="020B0502040204020203" pitchFamily="34" charset="0"/>
                      </a:endParaRPr>
                    </a:p>
                  </a:txBody>
                  <a:tcPr marL="90000" marR="90000" marT="217656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fi-FI" altLang="fi-FI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Segoe UI" panose="020B0502040204020203" pitchFamily="34" charset="0"/>
                      </a:endParaRPr>
                    </a:p>
                  </a:txBody>
                  <a:tcPr marL="90000" marR="90000" marT="217656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fi-FI" altLang="fi-FI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7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fi-FI" altLang="fi-FI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</a:endParaRPr>
                    </a:p>
                  </a:txBody>
                  <a:tcPr marL="90000" marR="90000" marT="267480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fi-FI" altLang="fi-FI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7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fi-FI" altLang="fi-FI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</a:endParaRPr>
                    </a:p>
                  </a:txBody>
                  <a:tcPr marL="90000" marR="90000" marT="267480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8458527"/>
                  </a:ext>
                </a:extLst>
              </a:tr>
            </a:tbl>
          </a:graphicData>
        </a:graphic>
      </p:graphicFrame>
      <p:sp>
        <p:nvSpPr>
          <p:cNvPr id="3159" name="Text Box 87"/>
          <p:cNvSpPr txBox="1">
            <a:spLocks noChangeArrowheads="1"/>
          </p:cNvSpPr>
          <p:nvPr/>
        </p:nvSpPr>
        <p:spPr bwMode="auto">
          <a:xfrm>
            <a:off x="2000251" y="549276"/>
            <a:ext cx="61118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fi-FI" altLang="fi-FI">
                <a:solidFill>
                  <a:srgbClr val="000000"/>
                </a:solidFill>
              </a:rPr>
              <a:t>Toimintasuunnitelma 2019: yleisurheilujaosto</a:t>
            </a:r>
          </a:p>
        </p:txBody>
      </p:sp>
      <p:pic>
        <p:nvPicPr>
          <p:cNvPr id="3160" name="Picture 8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0883" y="228111"/>
            <a:ext cx="1076325" cy="992187"/>
          </a:xfrm>
          <a:prstGeom prst="rect">
            <a:avLst/>
          </a:prstGeom>
          <a:noFill/>
          <a:ln>
            <a:noFill/>
          </a:ln>
          <a:effectLst>
            <a:outerShdw dist="139498" dir="2700000" algn="ctr" rotWithShape="0">
              <a:srgbClr val="333333">
                <a:alpha val="6501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81004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1631504" y="457641"/>
            <a:ext cx="5002561" cy="73933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l"/>
            <a:r>
              <a:rPr lang="fi-FI" altLang="fi-FI" sz="2800" dirty="0"/>
              <a:t>Talousarvio 2019: Yleisurheilu</a:t>
            </a:r>
          </a:p>
        </p:txBody>
      </p:sp>
      <p:pic>
        <p:nvPicPr>
          <p:cNvPr id="5" name="Picture 4" descr="C:\Users\h00486\Desktop\Iskun logo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48108" y="194232"/>
            <a:ext cx="818747" cy="8199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065451"/>
              </p:ext>
            </p:extLst>
          </p:nvPr>
        </p:nvGraphicFramePr>
        <p:xfrm>
          <a:off x="6499722" y="1238597"/>
          <a:ext cx="4165507" cy="5230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5507">
                  <a:extLst>
                    <a:ext uri="{9D8B030D-6E8A-4147-A177-3AD203B41FA5}">
                      <a16:colId xmlns:a16="http://schemas.microsoft.com/office/drawing/2014/main" val="3541515088"/>
                    </a:ext>
                  </a:extLst>
                </a:gridCol>
              </a:tblGrid>
              <a:tr h="482138">
                <a:tc>
                  <a:txBody>
                    <a:bodyPr/>
                    <a:lstStyle/>
                    <a:p>
                      <a:r>
                        <a:rPr lang="fi-FI" dirty="0"/>
                        <a:t>MENOT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5249406"/>
                  </a:ext>
                </a:extLst>
              </a:tr>
              <a:tr h="340821">
                <a:tc>
                  <a:txBody>
                    <a:bodyPr/>
                    <a:lstStyle/>
                    <a:p>
                      <a:r>
                        <a:rPr lang="fi-FI" sz="1400" dirty="0"/>
                        <a:t>Kaupunkipuistojuoksun</a:t>
                      </a:r>
                      <a:r>
                        <a:rPr lang="fi-FI" sz="1400" baseline="0" dirty="0"/>
                        <a:t> kulut                          6000</a:t>
                      </a:r>
                      <a:endParaRPr lang="fi-FI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2355285"/>
                  </a:ext>
                </a:extLst>
              </a:tr>
              <a:tr h="309898">
                <a:tc>
                  <a:txBody>
                    <a:bodyPr/>
                    <a:lstStyle/>
                    <a:p>
                      <a:r>
                        <a:rPr lang="fi-FI" sz="1400" dirty="0"/>
                        <a:t>Lehti- ja ilmoituskulut                                        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0222673"/>
                  </a:ext>
                </a:extLst>
              </a:tr>
              <a:tr h="341066">
                <a:tc>
                  <a:txBody>
                    <a:bodyPr/>
                    <a:lstStyle/>
                    <a:p>
                      <a:r>
                        <a:rPr lang="fi-FI" sz="1400" dirty="0"/>
                        <a:t>Palkat ja palkkiot</a:t>
                      </a:r>
                      <a:r>
                        <a:rPr lang="fi-FI" sz="1400" baseline="0" dirty="0"/>
                        <a:t>                                              10 000</a:t>
                      </a:r>
                      <a:endParaRPr lang="fi-FI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329308"/>
                  </a:ext>
                </a:extLst>
              </a:tr>
              <a:tr h="314046">
                <a:tc>
                  <a:txBody>
                    <a:bodyPr/>
                    <a:lstStyle/>
                    <a:p>
                      <a:r>
                        <a:rPr lang="fi-FI" sz="1400" dirty="0"/>
                        <a:t>Kilpailumenot                                                    </a:t>
                      </a:r>
                      <a:r>
                        <a:rPr lang="fi-FI" sz="1400" baseline="0" dirty="0"/>
                        <a:t> 2000</a:t>
                      </a:r>
                      <a:endParaRPr lang="fi-FI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385835"/>
                  </a:ext>
                </a:extLst>
              </a:tr>
              <a:tr h="360159">
                <a:tc>
                  <a:txBody>
                    <a:bodyPr/>
                    <a:lstStyle/>
                    <a:p>
                      <a:r>
                        <a:rPr lang="fi-FI" sz="1400" dirty="0"/>
                        <a:t>Palkinnot                                                             1500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366894"/>
                  </a:ext>
                </a:extLst>
              </a:tr>
              <a:tr h="341452">
                <a:tc>
                  <a:txBody>
                    <a:bodyPr/>
                    <a:lstStyle/>
                    <a:p>
                      <a:r>
                        <a:rPr lang="fi-FI" sz="1400" dirty="0"/>
                        <a:t>Lisenssit                                                              1500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710061"/>
                  </a:ext>
                </a:extLst>
              </a:tr>
              <a:tr h="364307">
                <a:tc>
                  <a:txBody>
                    <a:bodyPr/>
                    <a:lstStyle/>
                    <a:p>
                      <a:r>
                        <a:rPr lang="fi-FI" sz="1400" dirty="0"/>
                        <a:t>Valmennustoiminta                                          3400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865796"/>
                  </a:ext>
                </a:extLst>
              </a:tr>
              <a:tr h="345599">
                <a:tc>
                  <a:txBody>
                    <a:bodyPr/>
                    <a:lstStyle/>
                    <a:p>
                      <a:r>
                        <a:rPr lang="fi-FI" sz="1400" dirty="0"/>
                        <a:t>Pankkimenot                                                       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428609"/>
                  </a:ext>
                </a:extLst>
              </a:tr>
              <a:tr h="318579">
                <a:tc>
                  <a:txBody>
                    <a:bodyPr/>
                    <a:lstStyle/>
                    <a:p>
                      <a:r>
                        <a:rPr lang="fi-FI" sz="1400" dirty="0"/>
                        <a:t>Kokousmenot                                                      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5377483"/>
                  </a:ext>
                </a:extLst>
              </a:tr>
              <a:tr h="333122">
                <a:tc>
                  <a:txBody>
                    <a:bodyPr/>
                    <a:lstStyle/>
                    <a:p>
                      <a:r>
                        <a:rPr lang="fi-FI" sz="1400" dirty="0"/>
                        <a:t>Toimistomenot                                                    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6263852"/>
                  </a:ext>
                </a:extLst>
              </a:tr>
              <a:tr h="296863">
                <a:tc>
                  <a:txBody>
                    <a:bodyPr/>
                    <a:lstStyle/>
                    <a:p>
                      <a:r>
                        <a:rPr lang="fi-FI" sz="1400" dirty="0"/>
                        <a:t>Jäsenmaksut                                                        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0103223"/>
                  </a:ext>
                </a:extLst>
              </a:tr>
              <a:tr h="291321">
                <a:tc>
                  <a:txBody>
                    <a:bodyPr/>
                    <a:lstStyle/>
                    <a:p>
                      <a:r>
                        <a:rPr lang="fi-FI" sz="1400" dirty="0"/>
                        <a:t>Tilavuokrat                                                           1500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318651"/>
                  </a:ext>
                </a:extLst>
              </a:tr>
              <a:tr h="327343">
                <a:tc>
                  <a:txBody>
                    <a:bodyPr/>
                    <a:lstStyle/>
                    <a:p>
                      <a:r>
                        <a:rPr lang="fi-FI" sz="1400" dirty="0"/>
                        <a:t>Muut kulut                                                           2000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7587242"/>
                  </a:ext>
                </a:extLst>
              </a:tr>
              <a:tr h="442657">
                <a:tc>
                  <a:txBody>
                    <a:bodyPr/>
                    <a:lstStyle/>
                    <a:p>
                      <a:r>
                        <a:rPr lang="fi-FI" sz="1400" dirty="0"/>
                        <a:t>YHTEENSÄ                                                            32</a:t>
                      </a:r>
                      <a:r>
                        <a:rPr lang="fi-FI" sz="1400" baseline="0" dirty="0"/>
                        <a:t> 000</a:t>
                      </a:r>
                      <a:endParaRPr lang="fi-FI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96235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084230"/>
              </p:ext>
            </p:extLst>
          </p:nvPr>
        </p:nvGraphicFramePr>
        <p:xfrm>
          <a:off x="1040126" y="1479666"/>
          <a:ext cx="4180267" cy="4598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0267">
                  <a:extLst>
                    <a:ext uri="{9D8B030D-6E8A-4147-A177-3AD203B41FA5}">
                      <a16:colId xmlns:a16="http://schemas.microsoft.com/office/drawing/2014/main" val="3541515088"/>
                    </a:ext>
                  </a:extLst>
                </a:gridCol>
              </a:tblGrid>
              <a:tr h="523701">
                <a:tc>
                  <a:txBody>
                    <a:bodyPr/>
                    <a:lstStyle/>
                    <a:p>
                      <a:r>
                        <a:rPr lang="fi-FI" dirty="0"/>
                        <a:t>TULOT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5249406"/>
                  </a:ext>
                </a:extLst>
              </a:tr>
              <a:tr h="5737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</a:t>
                      </a:r>
                      <a:r>
                        <a:rPr lang="fi-FI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-koulutulot                                       8000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2355285"/>
                  </a:ext>
                </a:extLst>
              </a:tr>
              <a:tr h="573761">
                <a:tc>
                  <a:txBody>
                    <a:bodyPr/>
                    <a:lstStyle/>
                    <a:p>
                      <a:r>
                        <a:rPr lang="fi-FI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Ohjaajapalkkiot                                   2000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0222673"/>
                  </a:ext>
                </a:extLst>
              </a:tr>
              <a:tr h="5737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106198" algn="l"/>
                          <a:tab pos="555479" algn="l"/>
                          <a:tab pos="1004761" algn="l"/>
                          <a:tab pos="1454042" algn="l"/>
                          <a:tab pos="1903323" algn="l"/>
                          <a:tab pos="2352595" algn="l"/>
                          <a:tab pos="2801877" algn="l"/>
                          <a:tab pos="3251158" algn="l"/>
                          <a:tab pos="3700439" algn="l"/>
                          <a:tab pos="4149720" algn="l"/>
                          <a:tab pos="4598636" algn="l"/>
                          <a:tab pos="5047917" algn="l"/>
                          <a:tab pos="5497199" algn="l"/>
                          <a:tab pos="5946480" algn="l"/>
                          <a:tab pos="6395761" algn="l"/>
                          <a:tab pos="6845042" algn="l"/>
                          <a:tab pos="7294315" algn="l"/>
                          <a:tab pos="7743596" algn="l"/>
                          <a:tab pos="8192877" algn="l"/>
                          <a:tab pos="8642158" algn="l"/>
                        </a:tabLst>
                        <a:defRPr/>
                      </a:pPr>
                      <a:r>
                        <a:rPr lang="fi-FI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Kilpailutuoto</a:t>
                      </a:r>
                      <a:r>
                        <a:rPr lang="fi-FI" sz="1600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                                      2000</a:t>
                      </a:r>
                      <a:endParaRPr lang="fi-FI" sz="16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329308"/>
                  </a:ext>
                </a:extLst>
              </a:tr>
              <a:tr h="4078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106198" algn="l"/>
                          <a:tab pos="555479" algn="l"/>
                          <a:tab pos="1004761" algn="l"/>
                          <a:tab pos="1454042" algn="l"/>
                          <a:tab pos="1903323" algn="l"/>
                          <a:tab pos="2352595" algn="l"/>
                          <a:tab pos="2801877" algn="l"/>
                          <a:tab pos="3251158" algn="l"/>
                          <a:tab pos="3700439" algn="l"/>
                          <a:tab pos="4149720" algn="l"/>
                          <a:tab pos="4598636" algn="l"/>
                          <a:tab pos="5047917" algn="l"/>
                          <a:tab pos="5497199" algn="l"/>
                          <a:tab pos="5946480" algn="l"/>
                          <a:tab pos="6395761" algn="l"/>
                          <a:tab pos="6845042" algn="l"/>
                          <a:tab pos="7294315" algn="l"/>
                          <a:tab pos="7743596" algn="l"/>
                          <a:tab pos="8192877" algn="l"/>
                          <a:tab pos="8642158" algn="l"/>
                        </a:tabLst>
                        <a:defRPr/>
                      </a:pPr>
                      <a:r>
                        <a:rPr lang="fi-FI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Kaupunkipuistojuoksu                       </a:t>
                      </a:r>
                      <a:r>
                        <a:rPr lang="fi-FI" sz="1600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9000</a:t>
                      </a:r>
                      <a:endParaRPr lang="fi-FI" sz="16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385835"/>
                  </a:ext>
                </a:extLst>
              </a:tr>
              <a:tr h="5737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YU-lehti                                                7000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366894"/>
                  </a:ext>
                </a:extLst>
              </a:tr>
              <a:tr h="5737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Jäsenmaksut ja avustukset                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707957"/>
                  </a:ext>
                </a:extLst>
              </a:tr>
              <a:tr h="398891">
                <a:tc>
                  <a:txBody>
                    <a:bodyPr/>
                    <a:lstStyle/>
                    <a:p>
                      <a:r>
                        <a:rPr lang="fi-FI" sz="1600" dirty="0"/>
                        <a:t>Muut tulot                                           1000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428609"/>
                  </a:ext>
                </a:extLst>
              </a:tr>
              <a:tr h="398891">
                <a:tc>
                  <a:txBody>
                    <a:bodyPr/>
                    <a:lstStyle/>
                    <a:p>
                      <a:r>
                        <a:rPr lang="fi-FI" sz="1600" dirty="0"/>
                        <a:t>YHTEENSÄ                                           32 000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979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7389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tsikko 1">
            <a:extLst>
              <a:ext uri="{FF2B5EF4-FFF2-40B4-BE49-F238E27FC236}">
                <a16:creationId xmlns:a16="http://schemas.microsoft.com/office/drawing/2014/main" id="{7F6EB4DB-A022-4209-93E0-882975C0E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/>
              <a:t>Iskun arvot</a:t>
            </a:r>
          </a:p>
        </p:txBody>
      </p:sp>
      <p:pic>
        <p:nvPicPr>
          <p:cNvPr id="5123" name="Sisällön paikkamerkki 4">
            <a:extLst>
              <a:ext uri="{FF2B5EF4-FFF2-40B4-BE49-F238E27FC236}">
                <a16:creationId xmlns:a16="http://schemas.microsoft.com/office/drawing/2014/main" id="{DE3992D8-7AFA-41A6-95F2-7A8DF67B951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24139" y="1719263"/>
            <a:ext cx="2752725" cy="4286250"/>
          </a:xfrm>
        </p:spPr>
      </p:pic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063D382-9A2C-4939-95AC-2918719919B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fi-FI" b="1" dirty="0" err="1"/>
              <a:t>Iskulaisuus</a:t>
            </a:r>
            <a:endParaRPr lang="fi-FI" b="1" dirty="0"/>
          </a:p>
          <a:p>
            <a:pPr>
              <a:buFontTx/>
              <a:buChar char="-"/>
              <a:defRPr/>
            </a:pPr>
            <a:r>
              <a:rPr lang="fi-FI" dirty="0"/>
              <a:t>Iskun mission ydin on liikunnan ilo, joka kasvaa ja kehittyy yhteisön voimakkaalla tuella</a:t>
            </a:r>
          </a:p>
          <a:p>
            <a:pPr>
              <a:buFontTx/>
              <a:buChar char="-"/>
              <a:defRPr/>
            </a:pPr>
            <a:r>
              <a:rPr lang="fi-FI" dirty="0"/>
              <a:t>Se näkyy harjoituksissa, tapahtumissa, viestinnässä ja yhteenkuuluvuuden tunteena, joka kantaa läpi elämän</a:t>
            </a:r>
          </a:p>
        </p:txBody>
      </p:sp>
      <p:pic>
        <p:nvPicPr>
          <p:cNvPr id="6" name="Picture 5" descr="C:\Users\h00486\Desktop\Iskun logo.PNG">
            <a:extLst>
              <a:ext uri="{FF2B5EF4-FFF2-40B4-BE49-F238E27FC236}">
                <a16:creationId xmlns:a16="http://schemas.microsoft.com/office/drawing/2014/main" id="{E630BB08-309A-4197-B3BE-D3B42878AA54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12188" y="287339"/>
            <a:ext cx="1617662" cy="1368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82425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tsikko 1">
            <a:extLst>
              <a:ext uri="{FF2B5EF4-FFF2-40B4-BE49-F238E27FC236}">
                <a16:creationId xmlns:a16="http://schemas.microsoft.com/office/drawing/2014/main" id="{9BFAF5E5-7B35-44D6-97C0-192E6E012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/>
              <a:t>Iskun arvot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4FA346E-F4B2-442D-A585-80ECF6BCC06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fi-FI" b="1" dirty="0"/>
              <a:t>Paikallisuus</a:t>
            </a:r>
          </a:p>
          <a:p>
            <a:pPr>
              <a:buFontTx/>
              <a:buChar char="-"/>
              <a:defRPr/>
            </a:pPr>
            <a:r>
              <a:rPr lang="fi-FI" dirty="0"/>
              <a:t>Heinola voi olla ylpeä Iskusta, koska Isku kasvattaa kotiseutuhenkeä</a:t>
            </a:r>
          </a:p>
          <a:p>
            <a:pPr>
              <a:buFontTx/>
              <a:buChar char="-"/>
              <a:defRPr/>
            </a:pPr>
            <a:r>
              <a:rPr lang="fi-FI" dirty="0"/>
              <a:t>Isku korostaa ja rakentaa osaltaan hyvää kasvuympäristöä ja siten tukee  perheiden ja sidosryhmien kasvatustyötä </a:t>
            </a:r>
          </a:p>
        </p:txBody>
      </p:sp>
      <p:pic>
        <p:nvPicPr>
          <p:cNvPr id="6148" name="Sisällön paikkamerkki 4">
            <a:extLst>
              <a:ext uri="{FF2B5EF4-FFF2-40B4-BE49-F238E27FC236}">
                <a16:creationId xmlns:a16="http://schemas.microsoft.com/office/drawing/2014/main" id="{1D19ECBB-BEE7-4C85-9F59-536F2996621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72200" y="2347913"/>
            <a:ext cx="4038600" cy="3028950"/>
          </a:xfrm>
        </p:spPr>
      </p:pic>
      <p:pic>
        <p:nvPicPr>
          <p:cNvPr id="6" name="Picture 5" descr="C:\Users\h00486\Desktop\Iskun logo.PNG">
            <a:extLst>
              <a:ext uri="{FF2B5EF4-FFF2-40B4-BE49-F238E27FC236}">
                <a16:creationId xmlns:a16="http://schemas.microsoft.com/office/drawing/2014/main" id="{9994BF0A-F10D-4B9B-81E8-22FC213DBDFF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40776" y="354013"/>
            <a:ext cx="1546225" cy="12636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24983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tsikko 1">
            <a:extLst>
              <a:ext uri="{FF2B5EF4-FFF2-40B4-BE49-F238E27FC236}">
                <a16:creationId xmlns:a16="http://schemas.microsoft.com/office/drawing/2014/main" id="{A847585C-1F97-4594-8BF5-883E750D9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/>
              <a:t>Iskun arvot</a:t>
            </a:r>
          </a:p>
        </p:txBody>
      </p:sp>
      <p:pic>
        <p:nvPicPr>
          <p:cNvPr id="7171" name="Sisällön paikkamerkki 4">
            <a:extLst>
              <a:ext uri="{FF2B5EF4-FFF2-40B4-BE49-F238E27FC236}">
                <a16:creationId xmlns:a16="http://schemas.microsoft.com/office/drawing/2014/main" id="{77CFB367-8FD9-4A9F-A6E8-1A1B3394432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79651" y="2205038"/>
            <a:ext cx="3381375" cy="2532062"/>
          </a:xfrm>
        </p:spPr>
      </p:pic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FC4599A-C56D-4AC6-BCF3-3C4364694B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05038"/>
            <a:ext cx="5181600" cy="435133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fi-FI" b="1" dirty="0"/>
              <a:t>Liikunnan ilo</a:t>
            </a:r>
          </a:p>
          <a:p>
            <a:pPr>
              <a:buFontTx/>
              <a:buChar char="-"/>
              <a:defRPr/>
            </a:pPr>
            <a:r>
              <a:rPr lang="fi-FI" dirty="0"/>
              <a:t>Iskussa oppii liikunnallisen elämäntavan </a:t>
            </a:r>
          </a:p>
          <a:p>
            <a:pPr>
              <a:buFontTx/>
              <a:buChar char="-"/>
              <a:defRPr/>
            </a:pPr>
            <a:r>
              <a:rPr lang="fi-FI" dirty="0"/>
              <a:t>Se mahdollistuu, kun liikunta ja urheilu on kivaa ja tavoitteellista</a:t>
            </a:r>
          </a:p>
        </p:txBody>
      </p:sp>
      <p:pic>
        <p:nvPicPr>
          <p:cNvPr id="6" name="Picture 5" descr="C:\Users\h00486\Desktop\Iskun logo.PNG">
            <a:extLst>
              <a:ext uri="{FF2B5EF4-FFF2-40B4-BE49-F238E27FC236}">
                <a16:creationId xmlns:a16="http://schemas.microsoft.com/office/drawing/2014/main" id="{B81A7FC6-7A1E-4512-A336-FD3C2DB0877D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88389" y="188913"/>
            <a:ext cx="1831975" cy="1511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53562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tsikko 1">
            <a:extLst>
              <a:ext uri="{FF2B5EF4-FFF2-40B4-BE49-F238E27FC236}">
                <a16:creationId xmlns:a16="http://schemas.microsoft.com/office/drawing/2014/main" id="{342D476F-8B19-4195-9D3E-AEB57E5C7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850" y="1125538"/>
            <a:ext cx="8229600" cy="1143000"/>
          </a:xfrm>
        </p:spPr>
        <p:txBody>
          <a:bodyPr/>
          <a:lstStyle/>
          <a:p>
            <a:r>
              <a:rPr lang="fi-FI" altLang="fi-FI" sz="3200" b="1"/>
              <a:t>Iskun missio = yhteinen tehtävä</a:t>
            </a:r>
          </a:p>
        </p:txBody>
      </p:sp>
      <p:sp>
        <p:nvSpPr>
          <p:cNvPr id="8195" name="Sisällön paikkamerkki 2">
            <a:extLst>
              <a:ext uri="{FF2B5EF4-FFF2-40B4-BE49-F238E27FC236}">
                <a16:creationId xmlns:a16="http://schemas.microsoft.com/office/drawing/2014/main" id="{C6D40712-0604-4912-A975-13E7BA86A18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/>
            <a:endParaRPr lang="fi-FI" altLang="fi-FI" sz="4000" dirty="0"/>
          </a:p>
          <a:p>
            <a:pPr marL="0" indent="0">
              <a:buNone/>
            </a:pPr>
            <a:r>
              <a:rPr lang="fi-FI" altLang="fi-FI" dirty="0"/>
              <a:t>Liikunnan iloa läpi elämänkaaren.</a:t>
            </a:r>
          </a:p>
        </p:txBody>
      </p:sp>
      <p:pic>
        <p:nvPicPr>
          <p:cNvPr id="8196" name="Sisällön paikkamerkki 4">
            <a:extLst>
              <a:ext uri="{FF2B5EF4-FFF2-40B4-BE49-F238E27FC236}">
                <a16:creationId xmlns:a16="http://schemas.microsoft.com/office/drawing/2014/main" id="{E5CFFF52-E089-4473-B3A7-3497CB7DDCD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0" y="2420938"/>
            <a:ext cx="4038600" cy="3028950"/>
          </a:xfrm>
        </p:spPr>
      </p:pic>
      <p:pic>
        <p:nvPicPr>
          <p:cNvPr id="6" name="Picture 5" descr="C:\Users\h00486\Desktop\Iskun logo.PNG">
            <a:extLst>
              <a:ext uri="{FF2B5EF4-FFF2-40B4-BE49-F238E27FC236}">
                <a16:creationId xmlns:a16="http://schemas.microsoft.com/office/drawing/2014/main" id="{01EA2CFE-51CD-4840-B91F-077D41EF76BD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20189" y="188913"/>
            <a:ext cx="1400175" cy="12239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1161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kstiruutu 2">
            <a:extLst>
              <a:ext uri="{FF2B5EF4-FFF2-40B4-BE49-F238E27FC236}">
                <a16:creationId xmlns:a16="http://schemas.microsoft.com/office/drawing/2014/main" id="{C7A86A66-6EFE-473B-9D28-A356061298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1557338"/>
            <a:ext cx="8713788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fi-FI" altLang="fi-FI" sz="2000" b="1"/>
              <a:t>Iskun mission perustaa:</a:t>
            </a:r>
          </a:p>
          <a:p>
            <a:pPr algn="ctr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i-FI" altLang="fi-FI" sz="2000"/>
          </a:p>
          <a:p>
            <a:pPr algn="ctr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fi-FI" altLang="fi-FI" sz="2000"/>
              <a:t>Heinolan Isku ja vanha rautatiesilta ovat olleet ilonaiheena Heinolassa jo 85</a:t>
            </a:r>
          </a:p>
          <a:p>
            <a:pPr algn="ctr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fi-FI" altLang="fi-FI" sz="2000"/>
              <a:t>vuotta. Molemmat ovat Heinolan tunnettuja ja pysyviä maamerkkejä ja luovat vahvaa mielikuvaa Heinolasta ja asukkaiden elämänkaaresta ja sen eri vaiheista.</a:t>
            </a:r>
          </a:p>
          <a:p>
            <a:pPr algn="ctr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fi-FI" altLang="fi-FI" sz="2000"/>
              <a:t> </a:t>
            </a:r>
          </a:p>
          <a:p>
            <a:pPr algn="ctr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fi-FI" altLang="fi-FI" sz="2000"/>
              <a:t>Liikunta on aina lähtökohtaisesti Iloinen ja hyödyllinen asia kaikille sen harrastajille. Se sykkii terveyttä ja yhteisöllisyyttä.</a:t>
            </a:r>
          </a:p>
          <a:p>
            <a:pPr algn="ctr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fi-FI" altLang="fi-FI" sz="2000"/>
              <a:t>Sitä perinnettä haluamme jatkaa ja siirtää myös tuleville sukupolville. </a:t>
            </a:r>
          </a:p>
          <a:p>
            <a:pPr algn="ctr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fi-FI" altLang="fi-FI" sz="2000"/>
              <a:t>Sitä myös missiolauseemme korostaa.</a:t>
            </a: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i-FI" altLang="fi-FI" sz="2000"/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i-FI" altLang="fi-FI" sz="2000"/>
          </a:p>
        </p:txBody>
      </p:sp>
      <p:pic>
        <p:nvPicPr>
          <p:cNvPr id="4" name="Picture 5" descr="C:\Users\h00486\Desktop\Iskun logo.PNG">
            <a:extLst>
              <a:ext uri="{FF2B5EF4-FFF2-40B4-BE49-F238E27FC236}">
                <a16:creationId xmlns:a16="http://schemas.microsoft.com/office/drawing/2014/main" id="{1422C30F-8E56-46DC-BC39-DC85980D5A63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59826" y="476251"/>
            <a:ext cx="1260475" cy="12239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52619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kstiruutu 1">
            <a:extLst>
              <a:ext uri="{FF2B5EF4-FFF2-40B4-BE49-F238E27FC236}">
                <a16:creationId xmlns:a16="http://schemas.microsoft.com/office/drawing/2014/main" id="{4B18BF1D-FAE1-462C-8638-0047249B9F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3250" y="1568450"/>
            <a:ext cx="7797134" cy="3385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fi-FI" altLang="fi-FI" sz="3200"/>
              <a:t>Jatkuva yhteinen </a:t>
            </a:r>
            <a:r>
              <a:rPr lang="fi-FI" altLang="fi-FI" sz="3200" b="1"/>
              <a:t>NÄKYMME</a:t>
            </a: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i-FI" altLang="fi-FI" sz="2000"/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i-FI" altLang="fi-FI" sz="2000"/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fi-FI" altLang="fi-FI" sz="2800" b="1"/>
              <a:t>”Iskun harjoituksiin ja tapahtumiin on kiva mennä, </a:t>
            </a: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fi-FI" altLang="fi-FI" sz="2800" b="1"/>
              <a:t>siellä saa onnistumisen elämyksiä</a:t>
            </a: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fi-FI" altLang="fi-FI" sz="2800" b="1"/>
              <a:t> ja kokee kuuluvansa joukkoon.”</a:t>
            </a: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i-FI" altLang="fi-FI" sz="2000"/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fi-FI" altLang="fi-FI" sz="2000"/>
              <a:t>-erään harrastajan kertomana-</a:t>
            </a: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i-FI" altLang="fi-FI"/>
          </a:p>
        </p:txBody>
      </p:sp>
      <p:pic>
        <p:nvPicPr>
          <p:cNvPr id="3" name="Picture 5" descr="C:\Users\h00486\Desktop\Iskun logo.PNG">
            <a:extLst>
              <a:ext uri="{FF2B5EF4-FFF2-40B4-BE49-F238E27FC236}">
                <a16:creationId xmlns:a16="http://schemas.microsoft.com/office/drawing/2014/main" id="{9F906528-DED8-4D49-A484-6EF013E51EAB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20189" y="333376"/>
            <a:ext cx="1254125" cy="1235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27533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3" name="Tekstiruutu 3">
            <a:extLst>
              <a:ext uri="{FF2B5EF4-FFF2-40B4-BE49-F238E27FC236}">
                <a16:creationId xmlns:a16="http://schemas.microsoft.com/office/drawing/2014/main" id="{ADE548F4-C18A-4CB6-BE85-4726F1A3C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5825" y="741363"/>
            <a:ext cx="672306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fi-FI" altLang="fi-FI" sz="2800" b="1" dirty="0">
                <a:solidFill>
                  <a:schemeClr val="tx2"/>
                </a:solidFill>
              </a:rPr>
              <a:t>Pääseuran toimintasuunnitelma 2019</a:t>
            </a:r>
          </a:p>
        </p:txBody>
      </p:sp>
      <p:pic>
        <p:nvPicPr>
          <p:cNvPr id="5" name="Picture 5" descr="C:\Users\h00486\Desktop\Iskun logo.PNG">
            <a:extLst>
              <a:ext uri="{FF2B5EF4-FFF2-40B4-BE49-F238E27FC236}">
                <a16:creationId xmlns:a16="http://schemas.microsoft.com/office/drawing/2014/main" id="{604DD36E-6A08-4D60-93DD-20E4CEC6F469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15613" y="178455"/>
            <a:ext cx="1360970" cy="14105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967553"/>
              </p:ext>
            </p:extLst>
          </p:nvPr>
        </p:nvGraphicFramePr>
        <p:xfrm>
          <a:off x="771526" y="1413510"/>
          <a:ext cx="9844087" cy="5189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1022">
                  <a:extLst>
                    <a:ext uri="{9D8B030D-6E8A-4147-A177-3AD203B41FA5}">
                      <a16:colId xmlns:a16="http://schemas.microsoft.com/office/drawing/2014/main" val="3424290745"/>
                    </a:ext>
                  </a:extLst>
                </a:gridCol>
                <a:gridCol w="2461022">
                  <a:extLst>
                    <a:ext uri="{9D8B030D-6E8A-4147-A177-3AD203B41FA5}">
                      <a16:colId xmlns:a16="http://schemas.microsoft.com/office/drawing/2014/main" val="2633518806"/>
                    </a:ext>
                  </a:extLst>
                </a:gridCol>
                <a:gridCol w="2878930">
                  <a:extLst>
                    <a:ext uri="{9D8B030D-6E8A-4147-A177-3AD203B41FA5}">
                      <a16:colId xmlns:a16="http://schemas.microsoft.com/office/drawing/2014/main" val="1052355943"/>
                    </a:ext>
                  </a:extLst>
                </a:gridCol>
                <a:gridCol w="2043113">
                  <a:extLst>
                    <a:ext uri="{9D8B030D-6E8A-4147-A177-3AD203B41FA5}">
                      <a16:colId xmlns:a16="http://schemas.microsoft.com/office/drawing/2014/main" val="2536636101"/>
                    </a:ext>
                  </a:extLst>
                </a:gridCol>
              </a:tblGrid>
              <a:tr h="324707">
                <a:tc>
                  <a:txBody>
                    <a:bodyPr/>
                    <a:lstStyle/>
                    <a:p>
                      <a:r>
                        <a:rPr lang="fi-FI" dirty="0"/>
                        <a:t>Tavoite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Toiminta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Vastuu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Mittari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418897"/>
                  </a:ext>
                </a:extLst>
              </a:tr>
              <a:tr h="560453">
                <a:tc>
                  <a:txBody>
                    <a:bodyPr/>
                    <a:lstStyle/>
                    <a:p>
                      <a:r>
                        <a:rPr lang="fi-FI" dirty="0"/>
                        <a:t>Arkiston ajan tasalla pitäminen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Leikekirjan</a:t>
                      </a:r>
                      <a:r>
                        <a:rPr lang="fi-FI" baseline="0" dirty="0"/>
                        <a:t> ylläpito, tiedonkeruu ja taltiointi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Nimetään</a:t>
                      </a:r>
                      <a:r>
                        <a:rPr lang="fi-FI" baseline="0" dirty="0"/>
                        <a:t> järjestäytymiskokouksessa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Leikekirja ja arkisto </a:t>
                      </a:r>
                      <a:r>
                        <a:rPr lang="fi-FI" dirty="0" err="1"/>
                        <a:t>ajantasalla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688218"/>
                  </a:ext>
                </a:extLst>
              </a:tr>
              <a:tr h="1040841">
                <a:tc>
                  <a:txBody>
                    <a:bodyPr/>
                    <a:lstStyle/>
                    <a:p>
                      <a:r>
                        <a:rPr lang="fi-FI" dirty="0"/>
                        <a:t>Iskun asioiden edistäminen säännöllisesti</a:t>
                      </a:r>
                      <a:r>
                        <a:rPr lang="fi-FI" baseline="0" dirty="0"/>
                        <a:t> ja tehokkaasti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Kokoontumiset Iskun vuosikellon mukaan. Toiminta ja talous on tasapainossa.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Puheenjohtaja ja sihteeri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Dokumentit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7715206"/>
                  </a:ext>
                </a:extLst>
              </a:tr>
              <a:tr h="560453">
                <a:tc>
                  <a:txBody>
                    <a:bodyPr/>
                    <a:lstStyle/>
                    <a:p>
                      <a:r>
                        <a:rPr lang="fi-FI" dirty="0"/>
                        <a:t>Isku vaikuttaa ja näkyy ympäristössään.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Aktiivinen toiminta sidosryhmien kanssa.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Pj,</a:t>
                      </a:r>
                      <a:r>
                        <a:rPr lang="fi-FI" baseline="0" dirty="0"/>
                        <a:t> varapj.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152707"/>
                  </a:ext>
                </a:extLst>
              </a:tr>
              <a:tr h="800647">
                <a:tc>
                  <a:txBody>
                    <a:bodyPr/>
                    <a:lstStyle/>
                    <a:p>
                      <a:r>
                        <a:rPr lang="fi-FI" dirty="0"/>
                        <a:t>Iskun</a:t>
                      </a:r>
                      <a:r>
                        <a:rPr lang="fi-FI" baseline="0" dirty="0"/>
                        <a:t> 90-vuotisjuhlien järjestely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Juhlatoimikunnan</a:t>
                      </a:r>
                      <a:r>
                        <a:rPr lang="fi-FI" baseline="0" dirty="0"/>
                        <a:t> kokoaminen ja toiminnan tukeminen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Pj.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4430865"/>
                  </a:ext>
                </a:extLst>
              </a:tr>
              <a:tr h="560453">
                <a:tc>
                  <a:txBody>
                    <a:bodyPr/>
                    <a:lstStyle/>
                    <a:p>
                      <a:r>
                        <a:rPr lang="fi-FI" dirty="0"/>
                        <a:t>Tietosuojaohjeiden</a:t>
                      </a:r>
                      <a:r>
                        <a:rPr lang="fi-FI" baseline="0" dirty="0"/>
                        <a:t> ajantasaistus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Luodaan</a:t>
                      </a:r>
                      <a:r>
                        <a:rPr lang="fi-FI" baseline="0" dirty="0"/>
                        <a:t> tietosuojaohjeet.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Jaostojen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pj:t</a:t>
                      </a:r>
                      <a:r>
                        <a:rPr lang="fi-FI" baseline="0" dirty="0"/>
                        <a:t> + pj. ja sihteeri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083487"/>
                  </a:ext>
                </a:extLst>
              </a:tr>
              <a:tr h="800647">
                <a:tc>
                  <a:txBody>
                    <a:bodyPr/>
                    <a:lstStyle/>
                    <a:p>
                      <a:r>
                        <a:rPr lang="fi-FI" dirty="0"/>
                        <a:t>Nettisivujen ylläpito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Kehitetään</a:t>
                      </a:r>
                      <a:r>
                        <a:rPr lang="fi-FI" baseline="0" dirty="0"/>
                        <a:t> nettisivujen ylläpitoa.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Nimetään järjestäytymiskokouksessa.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7291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6306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tsikko 1">
            <a:extLst>
              <a:ext uri="{FF2B5EF4-FFF2-40B4-BE49-F238E27FC236}">
                <a16:creationId xmlns:a16="http://schemas.microsoft.com/office/drawing/2014/main" id="{E4E6A15C-CB78-4E26-8736-CFE25A952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sz="3200" dirty="0"/>
              <a:t>Pääseuran talousarvio 2019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3986860-77D0-4A33-91A0-BBBC9E6154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18762" y="1688307"/>
            <a:ext cx="4631633" cy="39751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fi-FI" sz="2000" b="1" dirty="0"/>
              <a:t>TULOT</a:t>
            </a:r>
          </a:p>
          <a:p>
            <a:pPr marL="0" indent="0">
              <a:buNone/>
              <a:defRPr/>
            </a:pPr>
            <a:r>
              <a:rPr lang="fi-FI" sz="2000" dirty="0"/>
              <a:t>Avustukset 			5500</a:t>
            </a:r>
          </a:p>
          <a:p>
            <a:pPr marL="0" indent="0">
              <a:buNone/>
              <a:defRPr/>
            </a:pPr>
            <a:r>
              <a:rPr lang="fi-FI" sz="2000" dirty="0"/>
              <a:t>Jäsenmaksut              		850</a:t>
            </a:r>
          </a:p>
          <a:p>
            <a:pPr marL="0" indent="0">
              <a:buNone/>
              <a:defRPr/>
            </a:pPr>
            <a:r>
              <a:rPr lang="fi-FI" sz="2000" dirty="0"/>
              <a:t>Puurojuhlan tuki			500</a:t>
            </a:r>
          </a:p>
          <a:p>
            <a:pPr marL="0" indent="0">
              <a:buNone/>
              <a:defRPr/>
            </a:pPr>
            <a:r>
              <a:rPr lang="fi-FI" sz="2000" dirty="0"/>
              <a:t>Muut tuet			500</a:t>
            </a:r>
          </a:p>
          <a:p>
            <a:pPr marL="0" indent="0">
              <a:buNone/>
              <a:defRPr/>
            </a:pPr>
            <a:endParaRPr lang="fi-FI" sz="4200" b="1" dirty="0"/>
          </a:p>
          <a:p>
            <a:pPr marL="0" indent="0">
              <a:buNone/>
              <a:defRPr/>
            </a:pPr>
            <a:r>
              <a:rPr lang="fi-FI" sz="2200" b="1" dirty="0"/>
              <a:t>Yhteensä			7350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DEF2C0F-1EB4-44DE-9B8E-23A5CF868F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30957" y="1416051"/>
            <a:ext cx="5950226" cy="424497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  <a:defRPr/>
            </a:pPr>
            <a:r>
              <a:rPr lang="fi-FI" sz="8000" b="1" dirty="0"/>
              <a:t>MENOT</a:t>
            </a:r>
          </a:p>
          <a:p>
            <a:pPr marL="0" indent="0">
              <a:buNone/>
              <a:defRPr/>
            </a:pPr>
            <a:r>
              <a:rPr lang="fi-FI" sz="8000" dirty="0"/>
              <a:t>Huomionosoitukset		350</a:t>
            </a:r>
          </a:p>
          <a:p>
            <a:pPr marL="0" indent="0">
              <a:buNone/>
              <a:defRPr/>
            </a:pPr>
            <a:r>
              <a:rPr lang="fi-FI" sz="8000" dirty="0"/>
              <a:t>Jäsenmaksut			65</a:t>
            </a:r>
          </a:p>
          <a:p>
            <a:pPr marL="0" indent="0">
              <a:buNone/>
              <a:defRPr/>
            </a:pPr>
            <a:r>
              <a:rPr lang="fi-FI" sz="8000" dirty="0"/>
              <a:t>Vuokrat	 			160</a:t>
            </a:r>
          </a:p>
          <a:p>
            <a:pPr marL="0" indent="0">
              <a:buNone/>
              <a:defRPr/>
            </a:pPr>
            <a:r>
              <a:rPr lang="fi-FI" sz="8000" dirty="0"/>
              <a:t>Pankki- ja postikulut		270</a:t>
            </a:r>
          </a:p>
          <a:p>
            <a:pPr marL="0" indent="0">
              <a:buNone/>
              <a:defRPr/>
            </a:pPr>
            <a:r>
              <a:rPr lang="fi-FI" sz="8000" dirty="0"/>
              <a:t>Kirjanpito			225</a:t>
            </a:r>
          </a:p>
          <a:p>
            <a:pPr marL="0" indent="0">
              <a:buNone/>
              <a:defRPr/>
            </a:pPr>
            <a:r>
              <a:rPr lang="fi-FI" sz="8000" dirty="0"/>
              <a:t>Avustukset			5030</a:t>
            </a:r>
          </a:p>
          <a:p>
            <a:pPr marL="0" indent="0">
              <a:buNone/>
              <a:defRPr/>
            </a:pPr>
            <a:r>
              <a:rPr lang="fi-FI" sz="8000" dirty="0"/>
              <a:t>Puurojuhla			500</a:t>
            </a:r>
          </a:p>
          <a:p>
            <a:pPr marL="0" indent="0">
              <a:buNone/>
              <a:defRPr/>
            </a:pPr>
            <a:r>
              <a:rPr lang="fi-FI" sz="8000" dirty="0"/>
              <a:t>Vakuutukset			200</a:t>
            </a:r>
          </a:p>
          <a:p>
            <a:pPr marL="0" indent="0">
              <a:buNone/>
              <a:defRPr/>
            </a:pPr>
            <a:r>
              <a:rPr lang="fi-FI" sz="8000" dirty="0"/>
              <a:t>Lehtikulut			250</a:t>
            </a:r>
          </a:p>
          <a:p>
            <a:pPr marL="0" indent="0">
              <a:buNone/>
              <a:defRPr/>
            </a:pPr>
            <a:r>
              <a:rPr lang="fi-FI" sz="8000" dirty="0"/>
              <a:t>ATK-kulut			250</a:t>
            </a:r>
          </a:p>
          <a:p>
            <a:pPr marL="0" indent="0">
              <a:buNone/>
              <a:defRPr/>
            </a:pPr>
            <a:r>
              <a:rPr lang="fi-FI" sz="8000" dirty="0"/>
              <a:t>Toimistotarvikkeet		50</a:t>
            </a:r>
          </a:p>
          <a:p>
            <a:pPr marL="0" indent="0">
              <a:defRPr/>
            </a:pPr>
            <a:endParaRPr lang="fi-FI" sz="8000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r>
              <a:rPr lang="fi-FI" sz="8000" b="1" dirty="0"/>
              <a:t>Yhteensä			7350</a:t>
            </a:r>
            <a:r>
              <a:rPr lang="fi-FI" sz="8000" b="1" dirty="0">
                <a:solidFill>
                  <a:srgbClr val="FF0000"/>
                </a:solidFill>
              </a:rPr>
              <a:t>		</a:t>
            </a:r>
            <a:endParaRPr lang="fi-FI" sz="4900" dirty="0">
              <a:solidFill>
                <a:srgbClr val="FF0000"/>
              </a:solidFill>
            </a:endParaRPr>
          </a:p>
          <a:p>
            <a:pPr marL="0" indent="0">
              <a:defRPr/>
            </a:pPr>
            <a:endParaRPr lang="fi-FI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484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11127</TotalTime>
  <Words>913</Words>
  <Application>Microsoft Office PowerPoint</Application>
  <PresentationFormat>Laajakuva</PresentationFormat>
  <Paragraphs>303</Paragraphs>
  <Slides>17</Slides>
  <Notes>4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Theme</vt:lpstr>
      <vt:lpstr> Heinolan Isku</vt:lpstr>
      <vt:lpstr>Iskun arvot</vt:lpstr>
      <vt:lpstr>Iskun arvot</vt:lpstr>
      <vt:lpstr>Iskun arvot</vt:lpstr>
      <vt:lpstr>Iskun missio = yhteinen tehtävä</vt:lpstr>
      <vt:lpstr>PowerPoint-esitys</vt:lpstr>
      <vt:lpstr>PowerPoint-esitys</vt:lpstr>
      <vt:lpstr>PowerPoint-esitys</vt:lpstr>
      <vt:lpstr>Pääseuran talousarvio 2019</vt:lpstr>
      <vt:lpstr>PowerPoint-esitys</vt:lpstr>
      <vt:lpstr>Talousarvio 2019: HiihtoJaosto</vt:lpstr>
      <vt:lpstr>PowerPoint-esitys</vt:lpstr>
      <vt:lpstr>Talousarvio 2019:Painijaosto</vt:lpstr>
      <vt:lpstr>PowerPoint-esitys</vt:lpstr>
      <vt:lpstr>Talousarvio 2019: Uintijaosto</vt:lpstr>
      <vt:lpstr>PowerPoint-esitys</vt:lpstr>
      <vt:lpstr>Talousarvio 2019: Yleisurheilu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Ruutiainen Maria</dc:creator>
  <cp:lastModifiedBy>Tuomas Kiander</cp:lastModifiedBy>
  <cp:revision>24</cp:revision>
  <cp:lastPrinted>2017-11-08T12:23:47Z</cp:lastPrinted>
  <dcterms:created xsi:type="dcterms:W3CDTF">2017-11-01T13:10:49Z</dcterms:created>
  <dcterms:modified xsi:type="dcterms:W3CDTF">2019-03-15T16:38:42Z</dcterms:modified>
</cp:coreProperties>
</file>